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10" r:id="rId15"/>
    <p:sldId id="269" r:id="rId16"/>
    <p:sldId id="270" r:id="rId17"/>
    <p:sldId id="327" r:id="rId18"/>
    <p:sldId id="271" r:id="rId19"/>
    <p:sldId id="272" r:id="rId20"/>
    <p:sldId id="273" r:id="rId21"/>
    <p:sldId id="274" r:id="rId22"/>
    <p:sldId id="275" r:id="rId23"/>
    <p:sldId id="276" r:id="rId24"/>
    <p:sldId id="277" r:id="rId25"/>
    <p:sldId id="288" r:id="rId26"/>
    <p:sldId id="278" r:id="rId27"/>
    <p:sldId id="279" r:id="rId28"/>
    <p:sldId id="280" r:id="rId29"/>
    <p:sldId id="281" r:id="rId30"/>
    <p:sldId id="282" r:id="rId31"/>
    <p:sldId id="283" r:id="rId32"/>
    <p:sldId id="284" r:id="rId33"/>
    <p:sldId id="285" r:id="rId34"/>
    <p:sldId id="286" r:id="rId35"/>
    <p:sldId id="325" r:id="rId36"/>
    <p:sldId id="287" r:id="rId37"/>
    <p:sldId id="307" r:id="rId38"/>
    <p:sldId id="289" r:id="rId39"/>
    <p:sldId id="290" r:id="rId40"/>
    <p:sldId id="291" r:id="rId41"/>
    <p:sldId id="292" r:id="rId42"/>
    <p:sldId id="293" r:id="rId43"/>
    <p:sldId id="294" r:id="rId44"/>
    <p:sldId id="295" r:id="rId45"/>
    <p:sldId id="326" r:id="rId46"/>
    <p:sldId id="296" r:id="rId47"/>
    <p:sldId id="297" r:id="rId48"/>
    <p:sldId id="298" r:id="rId49"/>
    <p:sldId id="299" r:id="rId50"/>
    <p:sldId id="300" r:id="rId51"/>
    <p:sldId id="301" r:id="rId52"/>
    <p:sldId id="302" r:id="rId53"/>
    <p:sldId id="303" r:id="rId54"/>
    <p:sldId id="322" r:id="rId55"/>
    <p:sldId id="309" r:id="rId56"/>
    <p:sldId id="313" r:id="rId57"/>
    <p:sldId id="312" r:id="rId58"/>
    <p:sldId id="304" r:id="rId59"/>
    <p:sldId id="305" r:id="rId60"/>
    <p:sldId id="319" r:id="rId61"/>
    <p:sldId id="306" r:id="rId62"/>
    <p:sldId id="308" r:id="rId63"/>
    <p:sldId id="331" r:id="rId64"/>
    <p:sldId id="318" r:id="rId65"/>
    <p:sldId id="321" r:id="rId66"/>
    <p:sldId id="315" r:id="rId67"/>
    <p:sldId id="311" r:id="rId68"/>
    <p:sldId id="314" r:id="rId69"/>
    <p:sldId id="316" r:id="rId70"/>
    <p:sldId id="330" r:id="rId71"/>
    <p:sldId id="317" r:id="rId72"/>
    <p:sldId id="320" r:id="rId73"/>
    <p:sldId id="323" r:id="rId74"/>
    <p:sldId id="324" r:id="rId75"/>
    <p:sldId id="328" r:id="rId76"/>
    <p:sldId id="329" r:id="rId77"/>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148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F7D217-CD13-48C0-93D8-85E9C8F12DDE}" type="datetimeFigureOut">
              <a:rPr lang="nb-NO" smtClean="0"/>
              <a:pPr/>
              <a:t>06.02.2016</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58DF83-8186-443B-9C10-28956F8A96FA}"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F776F7-CFDD-47FF-8454-66A138066EC2}" type="datetimeFigureOut">
              <a:rPr lang="nb-NO" smtClean="0"/>
              <a:pPr/>
              <a:t>06.02.2016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4A256C87-AB0B-4FB5-AE16-1ADA3D141839}"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776F7-CFDD-47FF-8454-66A138066EC2}" type="datetimeFigureOut">
              <a:rPr lang="nb-NO" smtClean="0"/>
              <a:pPr/>
              <a:t>06.02.2016</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56C87-AB0B-4FB5-AE16-1ADA3D141839}"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7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7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476672"/>
            <a:ext cx="7772400" cy="1470025"/>
          </a:xfrm>
        </p:spPr>
        <p:txBody>
          <a:bodyPr>
            <a:noAutofit/>
          </a:bodyPr>
          <a:lstStyle/>
          <a:p>
            <a:r>
              <a:rPr lang="nb-NO" sz="9600" dirty="0" smtClean="0"/>
              <a:t>Hi-FI HISTORIE</a:t>
            </a:r>
            <a:endParaRPr lang="nb-NO" sz="9600" dirty="0"/>
          </a:p>
        </p:txBody>
      </p:sp>
      <p:sp>
        <p:nvSpPr>
          <p:cNvPr id="3" name="Subtitle 2"/>
          <p:cNvSpPr>
            <a:spLocks noGrp="1"/>
          </p:cNvSpPr>
          <p:nvPr>
            <p:ph type="subTitle" idx="1"/>
          </p:nvPr>
        </p:nvSpPr>
        <p:spPr>
          <a:xfrm>
            <a:off x="1403648" y="2132856"/>
            <a:ext cx="6400800" cy="1752600"/>
          </a:xfrm>
        </p:spPr>
        <p:txBody>
          <a:bodyPr>
            <a:noAutofit/>
          </a:bodyPr>
          <a:lstStyle/>
          <a:p>
            <a:r>
              <a:rPr lang="nb-NO" sz="8800" dirty="0" smtClean="0"/>
              <a:t>For</a:t>
            </a:r>
          </a:p>
          <a:p>
            <a:r>
              <a:rPr lang="en-US" sz="8800" smtClean="0"/>
              <a:t>Tokai</a:t>
            </a:r>
            <a:endParaRPr lang="nb-NO" sz="8800" dirty="0" smtClean="0"/>
          </a:p>
          <a:p>
            <a:r>
              <a:rPr lang="nb-NO" sz="7200" dirty="0" smtClean="0"/>
              <a:t>FRA 1966- 2015</a:t>
            </a:r>
            <a:endParaRPr lang="nb-NO" sz="7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0" y="0"/>
            <a:ext cx="4834880" cy="908720"/>
          </a:xfrm>
        </p:spPr>
        <p:txBody>
          <a:bodyPr/>
          <a:lstStyle/>
          <a:p>
            <a:r>
              <a:rPr lang="nb-NO" dirty="0" smtClean="0"/>
              <a:t>ACCUPHASE.</a:t>
            </a:r>
            <a:endParaRPr lang="nb-NO" dirty="0"/>
          </a:p>
        </p:txBody>
      </p:sp>
      <p:pic>
        <p:nvPicPr>
          <p:cNvPr id="4" name="Content Placeholder 3" descr="202.jpg"/>
          <p:cNvPicPr>
            <a:picLocks noGrp="1" noChangeAspect="1"/>
          </p:cNvPicPr>
          <p:nvPr>
            <p:ph idx="1"/>
          </p:nvPr>
        </p:nvPicPr>
        <p:blipFill>
          <a:blip r:embed="rId2" cstate="print"/>
          <a:stretch>
            <a:fillRect/>
          </a:stretch>
        </p:blipFill>
        <p:spPr>
          <a:xfrm>
            <a:off x="2" y="1"/>
            <a:ext cx="4451600" cy="2492896"/>
          </a:xfrm>
        </p:spPr>
      </p:pic>
      <p:pic>
        <p:nvPicPr>
          <p:cNvPr id="5" name="Picture 4" descr="accuphase-e-202_14105.jpg"/>
          <p:cNvPicPr>
            <a:picLocks noChangeAspect="1"/>
          </p:cNvPicPr>
          <p:nvPr/>
        </p:nvPicPr>
        <p:blipFill>
          <a:blip r:embed="rId3" cstate="print"/>
          <a:stretch>
            <a:fillRect/>
          </a:stretch>
        </p:blipFill>
        <p:spPr>
          <a:xfrm>
            <a:off x="-1" y="2492896"/>
            <a:ext cx="4427985" cy="1903604"/>
          </a:xfrm>
          <a:prstGeom prst="rect">
            <a:avLst/>
          </a:prstGeom>
        </p:spPr>
      </p:pic>
      <p:sp>
        <p:nvSpPr>
          <p:cNvPr id="7" name="TextBox 6"/>
          <p:cNvSpPr txBox="1"/>
          <p:nvPr/>
        </p:nvSpPr>
        <p:spPr>
          <a:xfrm>
            <a:off x="4716016" y="980728"/>
            <a:ext cx="4248472" cy="923330"/>
          </a:xfrm>
          <a:prstGeom prst="rect">
            <a:avLst/>
          </a:prstGeom>
          <a:noFill/>
        </p:spPr>
        <p:txBody>
          <a:bodyPr wrap="square" rtlCol="0">
            <a:spAutoFit/>
          </a:bodyPr>
          <a:lstStyle/>
          <a:p>
            <a:r>
              <a:rPr lang="nb-NO" dirty="0" smtClean="0"/>
              <a:t>Ny highend butikk i Larvik så dagens lys.</a:t>
            </a:r>
          </a:p>
          <a:p>
            <a:r>
              <a:rPr lang="nb-NO" dirty="0" smtClean="0"/>
              <a:t>Innehaver Arne Haugen, hadde alerede lang fartstid i en verden av produkter.</a:t>
            </a:r>
            <a:endParaRPr lang="nb-NO" dirty="0"/>
          </a:p>
        </p:txBody>
      </p:sp>
      <p:sp>
        <p:nvSpPr>
          <p:cNvPr id="8" name="TextBox 7"/>
          <p:cNvSpPr txBox="1"/>
          <p:nvPr/>
        </p:nvSpPr>
        <p:spPr>
          <a:xfrm>
            <a:off x="4716016" y="1916832"/>
            <a:ext cx="4248472" cy="2585323"/>
          </a:xfrm>
          <a:prstGeom prst="rect">
            <a:avLst/>
          </a:prstGeom>
          <a:noFill/>
        </p:spPr>
        <p:txBody>
          <a:bodyPr wrap="square" rtlCol="0">
            <a:spAutoFit/>
          </a:bodyPr>
          <a:lstStyle/>
          <a:p>
            <a:r>
              <a:rPr lang="nb-NO" dirty="0" smtClean="0"/>
              <a:t>Ett alerede vell renomert Japansk firma</a:t>
            </a:r>
          </a:p>
          <a:p>
            <a:r>
              <a:rPr lang="nb-NO" dirty="0" smtClean="0"/>
              <a:t>Kalt : Kensonic loboratory.</a:t>
            </a:r>
          </a:p>
          <a:p>
            <a:r>
              <a:rPr lang="nb-NO" dirty="0" smtClean="0"/>
              <a:t>Ville revolosjonere verden med produkter basert på transistor, også oppe i topp divisjonen.</a:t>
            </a:r>
          </a:p>
          <a:p>
            <a:r>
              <a:rPr lang="nb-NO" dirty="0" smtClean="0"/>
              <a:t>Resultatet ble en imponerende serie som de kalte ACCUPHASE.</a:t>
            </a:r>
          </a:p>
          <a:p>
            <a:r>
              <a:rPr lang="nb-NO" dirty="0" smtClean="0"/>
              <a:t>DEN DAG I DAG KANSJE DE MEST VELLKONSTRUERTE FORSTERKERE I VERDEN</a:t>
            </a:r>
            <a:endParaRPr lang="nb-NO" dirty="0"/>
          </a:p>
        </p:txBody>
      </p:sp>
      <p:sp>
        <p:nvSpPr>
          <p:cNvPr id="9" name="TextBox 8"/>
          <p:cNvSpPr txBox="1"/>
          <p:nvPr/>
        </p:nvSpPr>
        <p:spPr>
          <a:xfrm>
            <a:off x="4788024" y="4365104"/>
            <a:ext cx="4644008" cy="2308324"/>
          </a:xfrm>
          <a:prstGeom prst="rect">
            <a:avLst/>
          </a:prstGeom>
          <a:noFill/>
        </p:spPr>
        <p:txBody>
          <a:bodyPr wrap="square" rtlCol="0">
            <a:spAutoFit/>
          </a:bodyPr>
          <a:lstStyle/>
          <a:p>
            <a:r>
              <a:rPr lang="nb-NO" dirty="0" smtClean="0"/>
              <a:t>Modell E-202.</a:t>
            </a:r>
          </a:p>
          <a:p>
            <a:r>
              <a:rPr lang="nb-NO" dirty="0" smtClean="0"/>
              <a:t>Dette skulle bli en av de mest legendariske intigrerte forsterkerne til alle tider. Har i dag legendestatus.</a:t>
            </a:r>
          </a:p>
          <a:p>
            <a:r>
              <a:rPr lang="nb-NO" dirty="0" smtClean="0"/>
              <a:t>2 x100 w rms 8 ohm. 2 x 140 w rms 4 ohm</a:t>
            </a:r>
          </a:p>
          <a:p>
            <a:r>
              <a:rPr lang="nb-NO" dirty="0" smtClean="0"/>
              <a:t>19,5 kg med vellyd.</a:t>
            </a:r>
          </a:p>
          <a:p>
            <a:r>
              <a:rPr lang="nb-NO" dirty="0" smtClean="0"/>
              <a:t>Ett cabinett i tre, ble ettervert  innkjøpt.</a:t>
            </a:r>
          </a:p>
          <a:p>
            <a:r>
              <a:rPr lang="nb-NO" dirty="0" smtClean="0"/>
              <a:t>VAKKERT !!</a:t>
            </a:r>
            <a:endParaRPr lang="nb-NO" dirty="0"/>
          </a:p>
        </p:txBody>
      </p:sp>
      <p:pic>
        <p:nvPicPr>
          <p:cNvPr id="10" name="Picture 9" descr="84193402.jpg"/>
          <p:cNvPicPr>
            <a:picLocks noChangeAspect="1"/>
          </p:cNvPicPr>
          <p:nvPr/>
        </p:nvPicPr>
        <p:blipFill>
          <a:blip r:embed="rId4" cstate="print"/>
          <a:stretch>
            <a:fillRect/>
          </a:stretch>
        </p:blipFill>
        <p:spPr>
          <a:xfrm>
            <a:off x="1" y="4317036"/>
            <a:ext cx="4427984" cy="29501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912" y="274638"/>
            <a:ext cx="432048" cy="1143000"/>
          </a:xfrm>
        </p:spPr>
        <p:txBody>
          <a:bodyPr/>
          <a:lstStyle/>
          <a:p>
            <a:r>
              <a:rPr lang="nb-NO" dirty="0" smtClean="0"/>
              <a:t>.</a:t>
            </a:r>
            <a:endParaRPr lang="nb-NO" dirty="0"/>
          </a:p>
        </p:txBody>
      </p:sp>
      <p:pic>
        <p:nvPicPr>
          <p:cNvPr id="4" name="Content Placeholder 3" descr="0221-600x450.jpg"/>
          <p:cNvPicPr>
            <a:picLocks noGrp="1" noChangeAspect="1"/>
          </p:cNvPicPr>
          <p:nvPr>
            <p:ph idx="1"/>
          </p:nvPr>
        </p:nvPicPr>
        <p:blipFill>
          <a:blip r:embed="rId2" cstate="print"/>
          <a:stretch>
            <a:fillRect/>
          </a:stretch>
        </p:blipFill>
        <p:spPr>
          <a:xfrm>
            <a:off x="4572000" y="2852936"/>
            <a:ext cx="4572000" cy="3429000"/>
          </a:xfrm>
        </p:spPr>
      </p:pic>
      <p:pic>
        <p:nvPicPr>
          <p:cNvPr id="5" name="Picture 4" descr="arxb.jpg"/>
          <p:cNvPicPr>
            <a:picLocks noChangeAspect="1"/>
          </p:cNvPicPr>
          <p:nvPr/>
        </p:nvPicPr>
        <p:blipFill>
          <a:blip r:embed="rId3" cstate="print"/>
          <a:stretch>
            <a:fillRect/>
          </a:stretch>
        </p:blipFill>
        <p:spPr>
          <a:xfrm>
            <a:off x="0" y="2852936"/>
            <a:ext cx="4572000" cy="3429000"/>
          </a:xfrm>
          <a:prstGeom prst="rect">
            <a:avLst/>
          </a:prstGeom>
        </p:spPr>
      </p:pic>
      <p:pic>
        <p:nvPicPr>
          <p:cNvPr id="6" name="Picture 5" descr="ERA_MkVI.jpg"/>
          <p:cNvPicPr>
            <a:picLocks noChangeAspect="1"/>
          </p:cNvPicPr>
          <p:nvPr/>
        </p:nvPicPr>
        <p:blipFill>
          <a:blip r:embed="rId4" cstate="print"/>
          <a:stretch>
            <a:fillRect/>
          </a:stretch>
        </p:blipFill>
        <p:spPr>
          <a:xfrm>
            <a:off x="0" y="0"/>
            <a:ext cx="3961816" cy="2348879"/>
          </a:xfrm>
          <a:prstGeom prst="rect">
            <a:avLst/>
          </a:prstGeom>
        </p:spPr>
      </p:pic>
      <p:sp>
        <p:nvSpPr>
          <p:cNvPr id="8" name="TextBox 7"/>
          <p:cNvSpPr txBox="1"/>
          <p:nvPr/>
        </p:nvSpPr>
        <p:spPr>
          <a:xfrm>
            <a:off x="0" y="2348880"/>
            <a:ext cx="3923928" cy="369332"/>
          </a:xfrm>
          <a:prstGeom prst="rect">
            <a:avLst/>
          </a:prstGeom>
          <a:noFill/>
        </p:spPr>
        <p:txBody>
          <a:bodyPr wrap="square" rtlCol="0">
            <a:spAutoFit/>
          </a:bodyPr>
          <a:lstStyle/>
          <a:p>
            <a:r>
              <a:rPr lang="nb-NO" dirty="0" smtClean="0"/>
              <a:t>ERA MOD-1. SME 3009 SERIE II ARM</a:t>
            </a:r>
            <a:endParaRPr lang="nb-NO" dirty="0"/>
          </a:p>
        </p:txBody>
      </p:sp>
      <p:sp>
        <p:nvSpPr>
          <p:cNvPr id="9" name="TextBox 8"/>
          <p:cNvSpPr txBox="1"/>
          <p:nvPr/>
        </p:nvSpPr>
        <p:spPr>
          <a:xfrm>
            <a:off x="0" y="6309320"/>
            <a:ext cx="9144000" cy="369332"/>
          </a:xfrm>
          <a:prstGeom prst="rect">
            <a:avLst/>
          </a:prstGeom>
          <a:noFill/>
        </p:spPr>
        <p:txBody>
          <a:bodyPr wrap="square" rtlCol="0">
            <a:spAutoFit/>
          </a:bodyPr>
          <a:lstStyle/>
          <a:p>
            <a:r>
              <a:rPr lang="nb-NO" dirty="0" smtClean="0"/>
              <a:t>AR-1. legendarisk studio spiller med egenutviklet arm og shell. Denne ble valgt .....</a:t>
            </a:r>
            <a:endParaRPr lang="nb-NO" dirty="0"/>
          </a:p>
        </p:txBody>
      </p:sp>
      <p:sp>
        <p:nvSpPr>
          <p:cNvPr id="10" name="TextBox 9"/>
          <p:cNvSpPr txBox="1"/>
          <p:nvPr/>
        </p:nvSpPr>
        <p:spPr>
          <a:xfrm>
            <a:off x="3995936" y="116632"/>
            <a:ext cx="5148064" cy="2308324"/>
          </a:xfrm>
          <a:prstGeom prst="rect">
            <a:avLst/>
          </a:prstGeom>
          <a:noFill/>
        </p:spPr>
        <p:txBody>
          <a:bodyPr wrap="square" rtlCol="0">
            <a:spAutoFit/>
          </a:bodyPr>
          <a:lstStyle/>
          <a:p>
            <a:r>
              <a:rPr lang="nb-NO" dirty="0" smtClean="0"/>
              <a:t>Mange forsjellige platespillere ble prøvet, husker ikke alle. De som gjorde størst inntrykk. Var disse to her.</a:t>
            </a:r>
          </a:p>
          <a:p>
            <a:r>
              <a:rPr lang="nb-NO" dirty="0" smtClean="0"/>
              <a:t>ERA mod.1 med legendariske SME 3009 Arm.</a:t>
            </a:r>
          </a:p>
          <a:p>
            <a:r>
              <a:rPr lang="nb-NO" dirty="0" smtClean="0"/>
              <a:t>AR. Ar-1 med fantastisk flytende oppheng.</a:t>
            </a:r>
          </a:p>
          <a:p>
            <a:r>
              <a:rPr lang="nb-NO" dirty="0" smtClean="0"/>
              <a:t>Vi var ekstremt opptatt av gode oppheng, da huset var nermeste nabo til toglinjen mellom Skien og Porsgrunn. Ved tunge godstog, kunne faktisk pickupen hoppe ut av rillen. Stygg feedback ja...</a:t>
            </a:r>
            <a:endParaRPr lang="nb-NO"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lstStyle/>
          <a:p>
            <a:r>
              <a:rPr lang="nb-NO" dirty="0" smtClean="0"/>
              <a:t>OPPGRADERINGS SPØKELSET...</a:t>
            </a:r>
            <a:endParaRPr lang="nb-NO" dirty="0"/>
          </a:p>
        </p:txBody>
      </p:sp>
      <p:sp>
        <p:nvSpPr>
          <p:cNvPr id="3" name="Content Placeholder 2"/>
          <p:cNvSpPr>
            <a:spLocks noGrp="1"/>
          </p:cNvSpPr>
          <p:nvPr>
            <p:ph idx="1"/>
          </p:nvPr>
        </p:nvSpPr>
        <p:spPr>
          <a:xfrm>
            <a:off x="467544" y="908720"/>
            <a:ext cx="8229600" cy="864096"/>
          </a:xfrm>
        </p:spPr>
        <p:txBody>
          <a:bodyPr>
            <a:normAutofit lnSpcReduction="10000"/>
          </a:bodyPr>
          <a:lstStyle/>
          <a:p>
            <a:r>
              <a:rPr lang="nb-NO" sz="2400" dirty="0" smtClean="0"/>
              <a:t>Men... Høytalerne har jo litt for lav i ohm for forsterkeren.</a:t>
            </a:r>
          </a:p>
          <a:p>
            <a:r>
              <a:rPr lang="nb-NO" sz="2400" dirty="0" smtClean="0"/>
              <a:t>Og... De burde vel spille noe høyere, eller...</a:t>
            </a:r>
            <a:endParaRPr lang="nb-NO" sz="2400" dirty="0"/>
          </a:p>
        </p:txBody>
      </p:sp>
      <p:pic>
        <p:nvPicPr>
          <p:cNvPr id="4" name="Picture 3" descr="1696jbl_4333A.jpg"/>
          <p:cNvPicPr>
            <a:picLocks noChangeAspect="1"/>
          </p:cNvPicPr>
          <p:nvPr/>
        </p:nvPicPr>
        <p:blipFill>
          <a:blip r:embed="rId2" cstate="print"/>
          <a:stretch>
            <a:fillRect/>
          </a:stretch>
        </p:blipFill>
        <p:spPr>
          <a:xfrm>
            <a:off x="0" y="1772816"/>
            <a:ext cx="5754216" cy="4315662"/>
          </a:xfrm>
          <a:prstGeom prst="rect">
            <a:avLst/>
          </a:prstGeom>
        </p:spPr>
      </p:pic>
      <p:sp>
        <p:nvSpPr>
          <p:cNvPr id="5" name="TextBox 4"/>
          <p:cNvSpPr txBox="1"/>
          <p:nvPr/>
        </p:nvSpPr>
        <p:spPr>
          <a:xfrm>
            <a:off x="5868144" y="1772816"/>
            <a:ext cx="3275856" cy="5078313"/>
          </a:xfrm>
          <a:prstGeom prst="rect">
            <a:avLst/>
          </a:prstGeom>
          <a:noFill/>
        </p:spPr>
        <p:txBody>
          <a:bodyPr wrap="square" rtlCol="0">
            <a:spAutoFit/>
          </a:bodyPr>
          <a:lstStyle/>
          <a:p>
            <a:r>
              <a:rPr lang="nb-NO" dirty="0" smtClean="0"/>
              <a:t>Dette er JBL 4333A.</a:t>
            </a:r>
          </a:p>
          <a:p>
            <a:endParaRPr lang="nb-NO" dirty="0" smtClean="0"/>
          </a:p>
          <a:p>
            <a:r>
              <a:rPr lang="nb-NO" dirty="0" smtClean="0"/>
              <a:t>En klump av en høytaler. Og nok en historisk godbit.</a:t>
            </a:r>
          </a:p>
          <a:p>
            <a:endParaRPr lang="nb-NO" dirty="0" smtClean="0"/>
          </a:p>
          <a:p>
            <a:r>
              <a:rPr lang="nb-NO" dirty="0" smtClean="0"/>
              <a:t>2231a 15 toms bass</a:t>
            </a:r>
          </a:p>
          <a:p>
            <a:r>
              <a:rPr lang="nb-NO" dirty="0" smtClean="0"/>
              <a:t>2420 compresson driver mellemtone</a:t>
            </a:r>
          </a:p>
          <a:p>
            <a:r>
              <a:rPr lang="nb-NO" dirty="0" smtClean="0"/>
              <a:t>077 high tone glass linse diskant</a:t>
            </a:r>
          </a:p>
          <a:p>
            <a:endParaRPr lang="nb-NO" dirty="0" smtClean="0"/>
          </a:p>
          <a:p>
            <a:r>
              <a:rPr lang="nb-NO" dirty="0" smtClean="0"/>
              <a:t>Dette er en ”studio monitor” og derved en helt annen type ”watt” oppgivelse. Oppgitt tåler den 75 w rms. Men det er gjerne i ett år !!</a:t>
            </a:r>
          </a:p>
          <a:p>
            <a:r>
              <a:rPr lang="nb-NO" dirty="0" smtClean="0"/>
              <a:t>Sivilutgaven ( l-300) var oppgitt å tåle 300 w rms. Men den tåler mye mere !!!</a:t>
            </a:r>
            <a:endParaRPr lang="nb-NO" dirty="0"/>
          </a:p>
        </p:txBody>
      </p:sp>
      <p:sp>
        <p:nvSpPr>
          <p:cNvPr id="6" name="TextBox 5"/>
          <p:cNvSpPr txBox="1"/>
          <p:nvPr/>
        </p:nvSpPr>
        <p:spPr>
          <a:xfrm>
            <a:off x="0" y="6093296"/>
            <a:ext cx="5724128" cy="646331"/>
          </a:xfrm>
          <a:prstGeom prst="rect">
            <a:avLst/>
          </a:prstGeom>
          <a:noFill/>
        </p:spPr>
        <p:txBody>
          <a:bodyPr wrap="square" rtlCol="0">
            <a:spAutoFit/>
          </a:bodyPr>
          <a:lstStyle/>
          <a:p>
            <a:r>
              <a:rPr lang="nb-NO" dirty="0" smtClean="0"/>
              <a:t>Oppgitt frekvensområde var:35-20 000 hz +/- 3 db. 8 ohm</a:t>
            </a:r>
          </a:p>
          <a:p>
            <a:r>
              <a:rPr lang="nb-NO" dirty="0" smtClean="0"/>
              <a:t>Følsomhet 95 db watt/meter. Vekt 66 kg m front,</a:t>
            </a:r>
            <a:endParaRPr lang="nb-NO"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052736"/>
          </a:xfrm>
        </p:spPr>
        <p:txBody>
          <a:bodyPr>
            <a:normAutofit fontScale="90000"/>
          </a:bodyPr>
          <a:lstStyle/>
          <a:p>
            <a:r>
              <a:rPr lang="nb-NO" dirty="0" smtClean="0"/>
              <a:t>DISSE BARE MÅTTE HA BEDRE ELEKTRONIKK</a:t>
            </a:r>
            <a:endParaRPr lang="nb-NO" dirty="0"/>
          </a:p>
        </p:txBody>
      </p:sp>
      <p:pic>
        <p:nvPicPr>
          <p:cNvPr id="6" name="Content Placeholder 5" descr="jbl4333a-1.jpg"/>
          <p:cNvPicPr>
            <a:picLocks noGrp="1" noChangeAspect="1"/>
          </p:cNvPicPr>
          <p:nvPr>
            <p:ph idx="1"/>
          </p:nvPr>
        </p:nvPicPr>
        <p:blipFill>
          <a:blip r:embed="rId2" cstate="print"/>
          <a:stretch>
            <a:fillRect/>
          </a:stretch>
        </p:blipFill>
        <p:spPr>
          <a:xfrm>
            <a:off x="0" y="1412776"/>
            <a:ext cx="3573329" cy="2376264"/>
          </a:xfrm>
        </p:spPr>
      </p:pic>
      <p:sp>
        <p:nvSpPr>
          <p:cNvPr id="7" name="Down Arrow 6"/>
          <p:cNvSpPr/>
          <p:nvPr/>
        </p:nvSpPr>
        <p:spPr>
          <a:xfrm>
            <a:off x="2051720" y="548680"/>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Picture 7" descr="db-6.JPG"/>
          <p:cNvPicPr>
            <a:picLocks noChangeAspect="1"/>
          </p:cNvPicPr>
          <p:nvPr/>
        </p:nvPicPr>
        <p:blipFill>
          <a:blip r:embed="rId3" cstate="print"/>
          <a:stretch>
            <a:fillRect/>
          </a:stretch>
        </p:blipFill>
        <p:spPr>
          <a:xfrm>
            <a:off x="3563888" y="1412776"/>
            <a:ext cx="5564206" cy="2232248"/>
          </a:xfrm>
          <a:prstGeom prst="rect">
            <a:avLst/>
          </a:prstGeom>
        </p:spPr>
      </p:pic>
      <p:sp>
        <p:nvSpPr>
          <p:cNvPr id="9" name="TextBox 8"/>
          <p:cNvSpPr txBox="1"/>
          <p:nvPr/>
        </p:nvSpPr>
        <p:spPr>
          <a:xfrm>
            <a:off x="3851920" y="3501008"/>
            <a:ext cx="5112568" cy="369332"/>
          </a:xfrm>
          <a:prstGeom prst="rect">
            <a:avLst/>
          </a:prstGeom>
          <a:noFill/>
        </p:spPr>
        <p:txBody>
          <a:bodyPr wrap="square" rtlCol="0">
            <a:spAutoFit/>
          </a:bodyPr>
          <a:lstStyle/>
          <a:p>
            <a:r>
              <a:rPr lang="nb-NO" dirty="0" smtClean="0"/>
              <a:t>DB-SYSTEMS. MODELL DB-6M</a:t>
            </a:r>
            <a:endParaRPr lang="nb-NO" dirty="0"/>
          </a:p>
        </p:txBody>
      </p:sp>
      <p:pic>
        <p:nvPicPr>
          <p:cNvPr id="10" name="Picture 9" descr="post-101828-0-08542100-1377020049.jpg"/>
          <p:cNvPicPr>
            <a:picLocks noChangeAspect="1"/>
          </p:cNvPicPr>
          <p:nvPr/>
        </p:nvPicPr>
        <p:blipFill>
          <a:blip r:embed="rId4" cstate="print"/>
          <a:stretch>
            <a:fillRect/>
          </a:stretch>
        </p:blipFill>
        <p:spPr>
          <a:xfrm>
            <a:off x="0" y="3933056"/>
            <a:ext cx="4069487" cy="2924944"/>
          </a:xfrm>
          <a:prstGeom prst="rect">
            <a:avLst/>
          </a:prstGeom>
        </p:spPr>
      </p:pic>
      <p:pic>
        <p:nvPicPr>
          <p:cNvPr id="11" name="Picture 10" descr="c.jpg"/>
          <p:cNvPicPr>
            <a:picLocks noChangeAspect="1"/>
          </p:cNvPicPr>
          <p:nvPr/>
        </p:nvPicPr>
        <p:blipFill>
          <a:blip r:embed="rId5" cstate="print"/>
          <a:stretch>
            <a:fillRect/>
          </a:stretch>
        </p:blipFill>
        <p:spPr>
          <a:xfrm>
            <a:off x="5220072" y="3915054"/>
            <a:ext cx="3923928" cy="2942946"/>
          </a:xfrm>
          <a:prstGeom prst="rect">
            <a:avLst/>
          </a:prstGeom>
        </p:spPr>
      </p:pic>
      <p:sp>
        <p:nvSpPr>
          <p:cNvPr id="12" name="TextBox 11"/>
          <p:cNvSpPr txBox="1"/>
          <p:nvPr/>
        </p:nvSpPr>
        <p:spPr>
          <a:xfrm>
            <a:off x="4067944" y="3861048"/>
            <a:ext cx="1152128" cy="2862322"/>
          </a:xfrm>
          <a:prstGeom prst="rect">
            <a:avLst/>
          </a:prstGeom>
          <a:noFill/>
        </p:spPr>
        <p:txBody>
          <a:bodyPr wrap="square" rtlCol="0">
            <a:spAutoFit/>
          </a:bodyPr>
          <a:lstStyle/>
          <a:p>
            <a:r>
              <a:rPr lang="nb-NO" dirty="0" smtClean="0"/>
              <a:t>DB-1, og </a:t>
            </a:r>
          </a:p>
          <a:p>
            <a:r>
              <a:rPr lang="nb-NO" dirty="0" smtClean="0"/>
              <a:t>DB-2.</a:t>
            </a:r>
          </a:p>
          <a:p>
            <a:r>
              <a:rPr lang="nb-NO" dirty="0" smtClean="0"/>
              <a:t>Preamp</a:t>
            </a:r>
          </a:p>
          <a:p>
            <a:r>
              <a:rPr lang="nb-NO" dirty="0" smtClean="0"/>
              <a:t>Og strøm forsyning</a:t>
            </a:r>
          </a:p>
          <a:p>
            <a:r>
              <a:rPr lang="nb-NO" dirty="0" smtClean="0"/>
              <a:t>Db-3 førte også til.</a:t>
            </a:r>
          </a:p>
          <a:p>
            <a:r>
              <a:rPr lang="nb-NO" dirty="0" smtClean="0"/>
              <a:t>En phono amp</a:t>
            </a:r>
          </a:p>
          <a:p>
            <a:r>
              <a:rPr lang="nb-NO" dirty="0" smtClean="0"/>
              <a:t>(riaa)</a:t>
            </a:r>
            <a:endParaRPr lang="nb-NO"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EQUALIZER MÅ TIL.</a:t>
            </a:r>
            <a:endParaRPr lang="nb-NO" dirty="0"/>
          </a:p>
        </p:txBody>
      </p:sp>
      <p:pic>
        <p:nvPicPr>
          <p:cNvPr id="4" name="Content Placeholder 3" descr="pioneer_sg-9800_stereo_graphic_equalizer.jpg"/>
          <p:cNvPicPr>
            <a:picLocks noGrp="1" noChangeAspect="1"/>
          </p:cNvPicPr>
          <p:nvPr>
            <p:ph idx="1"/>
          </p:nvPr>
        </p:nvPicPr>
        <p:blipFill>
          <a:blip r:embed="rId2" cstate="print"/>
          <a:srcRect l="2356" t="8235" r="2201" b="7766"/>
          <a:stretch>
            <a:fillRect/>
          </a:stretch>
        </p:blipFill>
        <p:spPr>
          <a:xfrm>
            <a:off x="0" y="692696"/>
            <a:ext cx="6228184" cy="3144924"/>
          </a:xfrm>
        </p:spPr>
      </p:pic>
      <p:pic>
        <p:nvPicPr>
          <p:cNvPr id="5" name="Picture 4" descr="e33f5797ce006de06.jpg"/>
          <p:cNvPicPr>
            <a:picLocks noChangeAspect="1"/>
          </p:cNvPicPr>
          <p:nvPr/>
        </p:nvPicPr>
        <p:blipFill>
          <a:blip r:embed="rId3" cstate="print"/>
          <a:stretch>
            <a:fillRect/>
          </a:stretch>
        </p:blipFill>
        <p:spPr>
          <a:xfrm>
            <a:off x="0" y="3789040"/>
            <a:ext cx="6228184" cy="2381199"/>
          </a:xfrm>
          <a:prstGeom prst="rect">
            <a:avLst/>
          </a:prstGeom>
        </p:spPr>
      </p:pic>
      <p:sp>
        <p:nvSpPr>
          <p:cNvPr id="6" name="TextBox 5"/>
          <p:cNvSpPr txBox="1"/>
          <p:nvPr/>
        </p:nvSpPr>
        <p:spPr>
          <a:xfrm>
            <a:off x="6228184" y="764704"/>
            <a:ext cx="2808312" cy="4801314"/>
          </a:xfrm>
          <a:prstGeom prst="rect">
            <a:avLst/>
          </a:prstGeom>
          <a:noFill/>
        </p:spPr>
        <p:txBody>
          <a:bodyPr wrap="square" rtlCol="0">
            <a:spAutoFit/>
          </a:bodyPr>
          <a:lstStyle/>
          <a:p>
            <a:r>
              <a:rPr lang="nb-NO" dirty="0" smtClean="0"/>
              <a:t>PIONEER MOD SG-9800 EQ</a:t>
            </a:r>
          </a:p>
          <a:p>
            <a:r>
              <a:rPr lang="nb-NO" dirty="0" smtClean="0"/>
              <a:t>For at en platespiller skal ha noenlunde rett frequens-gang, må nok en qualizer til.</a:t>
            </a:r>
          </a:p>
          <a:p>
            <a:r>
              <a:rPr lang="nb-NO" dirty="0" smtClean="0"/>
              <a:t>2 stk ble kjøpt inn.</a:t>
            </a:r>
          </a:p>
          <a:p>
            <a:r>
              <a:rPr lang="nb-NO" dirty="0" smtClean="0"/>
              <a:t>Sg-9800 sto lenge.</a:t>
            </a:r>
          </a:p>
          <a:p>
            <a:endParaRPr lang="nb-NO" dirty="0" smtClean="0"/>
          </a:p>
          <a:p>
            <a:endParaRPr lang="nb-NO" dirty="0" smtClean="0"/>
          </a:p>
          <a:p>
            <a:endParaRPr lang="nb-NO" dirty="0" smtClean="0"/>
          </a:p>
          <a:p>
            <a:endParaRPr lang="nb-NO" dirty="0" smtClean="0"/>
          </a:p>
          <a:p>
            <a:endParaRPr lang="nb-NO" dirty="0" smtClean="0"/>
          </a:p>
          <a:p>
            <a:r>
              <a:rPr lang="nb-NO" dirty="0" smtClean="0"/>
              <a:t>PIONEER MOD. SG-90 EQ.</a:t>
            </a:r>
          </a:p>
          <a:p>
            <a:r>
              <a:rPr lang="nb-NO" dirty="0" smtClean="0"/>
              <a:t>Flere bånd å leke med.</a:t>
            </a:r>
          </a:p>
          <a:p>
            <a:r>
              <a:rPr lang="nb-NO" dirty="0" smtClean="0"/>
              <a:t>Ble kjøpt inn på ambefaling.</a:t>
            </a:r>
          </a:p>
          <a:p>
            <a:r>
              <a:rPr lang="nb-NO" dirty="0" smtClean="0"/>
              <a:t>Ble skuffet over lydkvalitet.</a:t>
            </a:r>
          </a:p>
          <a:p>
            <a:r>
              <a:rPr lang="nb-NO" dirty="0" smtClean="0"/>
              <a:t>Dermed.... Solgt igjen etter kort tid.</a:t>
            </a:r>
            <a:endParaRPr lang="nb-NO"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nb-NO" dirty="0" smtClean="0"/>
              <a:t>Hele preamp delen</a:t>
            </a:r>
            <a:endParaRPr lang="nb-NO" dirty="0"/>
          </a:p>
        </p:txBody>
      </p:sp>
      <p:pic>
        <p:nvPicPr>
          <p:cNvPr id="4" name="Content Placeholder 3" descr="audio1a.jpg"/>
          <p:cNvPicPr>
            <a:picLocks noGrp="1" noChangeAspect="1"/>
          </p:cNvPicPr>
          <p:nvPr>
            <p:ph idx="1"/>
          </p:nvPr>
        </p:nvPicPr>
        <p:blipFill>
          <a:blip r:embed="rId2" cstate="print"/>
          <a:stretch>
            <a:fillRect/>
          </a:stretch>
        </p:blipFill>
        <p:spPr>
          <a:xfrm>
            <a:off x="0" y="836712"/>
            <a:ext cx="3506280" cy="4525963"/>
          </a:xfrm>
        </p:spPr>
      </p:pic>
      <p:pic>
        <p:nvPicPr>
          <p:cNvPr id="5" name="Picture 4" descr="db-1.JPG"/>
          <p:cNvPicPr>
            <a:picLocks noChangeAspect="1"/>
          </p:cNvPicPr>
          <p:nvPr/>
        </p:nvPicPr>
        <p:blipFill>
          <a:blip r:embed="rId3" cstate="print"/>
          <a:stretch>
            <a:fillRect/>
          </a:stretch>
        </p:blipFill>
        <p:spPr>
          <a:xfrm>
            <a:off x="3491880" y="836712"/>
            <a:ext cx="5498793" cy="2520280"/>
          </a:xfrm>
          <a:prstGeom prst="rect">
            <a:avLst/>
          </a:prstGeom>
        </p:spPr>
      </p:pic>
      <p:sp>
        <p:nvSpPr>
          <p:cNvPr id="7" name="TextBox 6"/>
          <p:cNvSpPr txBox="1"/>
          <p:nvPr/>
        </p:nvSpPr>
        <p:spPr>
          <a:xfrm>
            <a:off x="3563888" y="3284984"/>
            <a:ext cx="5580112" cy="2031325"/>
          </a:xfrm>
          <a:prstGeom prst="rect">
            <a:avLst/>
          </a:prstGeom>
          <a:noFill/>
        </p:spPr>
        <p:txBody>
          <a:bodyPr wrap="square" rtlCol="0">
            <a:spAutoFit/>
          </a:bodyPr>
          <a:lstStyle/>
          <a:p>
            <a:r>
              <a:rPr lang="nb-NO" dirty="0" smtClean="0"/>
              <a:t>Ett merkelig sett pre og power som på folkemunne ble kalt ”fattigmanns Levinson”.</a:t>
            </a:r>
          </a:p>
          <a:p>
            <a:r>
              <a:rPr lang="nb-NO" dirty="0" smtClean="0"/>
              <a:t>Mark Levinson`s produkter, ble på den tiden (som nå) kalt verdens beste. Eller hvertfall ”blant de ypperste”</a:t>
            </a:r>
          </a:p>
          <a:p>
            <a:r>
              <a:rPr lang="nb-NO" dirty="0" smtClean="0"/>
              <a:t>Tre av de ansatte, likte ikke prissettingen til ML. De sa opp sin stilling, og lagde ” DB-SYSTEMS”</a:t>
            </a:r>
          </a:p>
          <a:p>
            <a:r>
              <a:rPr lang="nb-NO" dirty="0" smtClean="0"/>
              <a:t>Målet var : like god lyd, til brøkdelen av prisen.</a:t>
            </a:r>
            <a:endParaRPr lang="nb-NO" dirty="0"/>
          </a:p>
        </p:txBody>
      </p:sp>
      <p:sp>
        <p:nvSpPr>
          <p:cNvPr id="8" name="TextBox 7"/>
          <p:cNvSpPr txBox="1"/>
          <p:nvPr/>
        </p:nvSpPr>
        <p:spPr>
          <a:xfrm>
            <a:off x="0" y="5380672"/>
            <a:ext cx="9144000" cy="1477328"/>
          </a:xfrm>
          <a:prstGeom prst="rect">
            <a:avLst/>
          </a:prstGeom>
          <a:noFill/>
        </p:spPr>
        <p:txBody>
          <a:bodyPr wrap="square" rtlCol="0">
            <a:spAutoFit/>
          </a:bodyPr>
          <a:lstStyle/>
          <a:p>
            <a:r>
              <a:rPr lang="nb-NO" dirty="0" smtClean="0"/>
              <a:t>Om de lyktes, rakk jeg aldrig å vite. Da vi ikke fikk en direkte sammenligning. Men DB-SYSTEMS lød særdeles godt. Utseende.. Vel.. </a:t>
            </a:r>
            <a:r>
              <a:rPr lang="nb-NO" smtClean="0"/>
              <a:t>Som satt sammen i kjelleren, med knapper der etter.</a:t>
            </a:r>
            <a:endParaRPr lang="nb-NO" dirty="0" smtClean="0"/>
          </a:p>
          <a:p>
            <a:r>
              <a:rPr lang="nb-NO" dirty="0" smtClean="0"/>
              <a:t>Power ampen.DB-6. var oppgitt til beskjedene 2x 40 w rms. Men de nye JBL 4333a var lett- drevene, og jammen ga ikke den ”lille” ampen godt fra seg !! Som dere ser, ble ett vakkert tre kabinett også kjøpt til pre-amp.</a:t>
            </a:r>
            <a:endParaRPr lang="nb-NO"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rmAutofit/>
          </a:bodyPr>
          <a:lstStyle/>
          <a:p>
            <a:r>
              <a:rPr lang="nb-NO" dirty="0" smtClean="0"/>
              <a:t>Prøv ut aaalt.</a:t>
            </a:r>
            <a:endParaRPr lang="nb-NO" dirty="0"/>
          </a:p>
        </p:txBody>
      </p:sp>
      <p:pic>
        <p:nvPicPr>
          <p:cNvPr id="4" name="Content Placeholder 3" descr="510M004.jpg"/>
          <p:cNvPicPr>
            <a:picLocks noGrp="1" noChangeAspect="1"/>
          </p:cNvPicPr>
          <p:nvPr>
            <p:ph idx="1"/>
          </p:nvPr>
        </p:nvPicPr>
        <p:blipFill>
          <a:blip r:embed="rId2" cstate="print"/>
          <a:stretch>
            <a:fillRect/>
          </a:stretch>
        </p:blipFill>
        <p:spPr>
          <a:xfrm>
            <a:off x="5652121" y="692696"/>
            <a:ext cx="3491879" cy="2618909"/>
          </a:xfrm>
        </p:spPr>
      </p:pic>
      <p:sp>
        <p:nvSpPr>
          <p:cNvPr id="5" name="TextBox 4"/>
          <p:cNvSpPr txBox="1"/>
          <p:nvPr/>
        </p:nvSpPr>
        <p:spPr>
          <a:xfrm>
            <a:off x="5652120" y="3284984"/>
            <a:ext cx="3491880" cy="1754326"/>
          </a:xfrm>
          <a:prstGeom prst="rect">
            <a:avLst/>
          </a:prstGeom>
          <a:noFill/>
        </p:spPr>
        <p:txBody>
          <a:bodyPr wrap="square" rtlCol="0">
            <a:spAutoFit/>
          </a:bodyPr>
          <a:lstStyle/>
          <a:p>
            <a:r>
              <a:rPr lang="nb-NO" dirty="0" smtClean="0"/>
              <a:t>MARANTZ SYSTEN 510.</a:t>
            </a:r>
          </a:p>
          <a:p>
            <a:r>
              <a:rPr lang="nb-NO" dirty="0" smtClean="0"/>
              <a:t>Referanse produktene til legend-dariske Marantz etter at de ble kjøpt opp av Japanske Superscope.</a:t>
            </a:r>
          </a:p>
          <a:p>
            <a:r>
              <a:rPr lang="nb-NO" dirty="0" smtClean="0"/>
              <a:t>Masse watt. 2 x 256 w rms 8 ohm.</a:t>
            </a:r>
          </a:p>
          <a:p>
            <a:r>
              <a:rPr lang="nb-NO" dirty="0" smtClean="0"/>
              <a:t>Ikke helt greia, men veldig bra.</a:t>
            </a:r>
            <a:endParaRPr lang="nb-NO" dirty="0"/>
          </a:p>
        </p:txBody>
      </p:sp>
      <p:pic>
        <p:nvPicPr>
          <p:cNvPr id="6" name="Picture 5" descr="259ejhv.jpg"/>
          <p:cNvPicPr>
            <a:picLocks noChangeAspect="1"/>
          </p:cNvPicPr>
          <p:nvPr/>
        </p:nvPicPr>
        <p:blipFill>
          <a:blip r:embed="rId3" cstate="print"/>
          <a:stretch>
            <a:fillRect/>
          </a:stretch>
        </p:blipFill>
        <p:spPr>
          <a:xfrm>
            <a:off x="0" y="692696"/>
            <a:ext cx="4788024" cy="2580213"/>
          </a:xfrm>
          <a:prstGeom prst="rect">
            <a:avLst/>
          </a:prstGeom>
        </p:spPr>
      </p:pic>
      <p:sp>
        <p:nvSpPr>
          <p:cNvPr id="7" name="TextBox 6"/>
          <p:cNvSpPr txBox="1"/>
          <p:nvPr/>
        </p:nvSpPr>
        <p:spPr>
          <a:xfrm>
            <a:off x="0" y="3140968"/>
            <a:ext cx="4860032" cy="1200329"/>
          </a:xfrm>
          <a:prstGeom prst="rect">
            <a:avLst/>
          </a:prstGeom>
          <a:noFill/>
        </p:spPr>
        <p:txBody>
          <a:bodyPr wrap="square" rtlCol="0">
            <a:spAutoFit/>
          </a:bodyPr>
          <a:lstStyle/>
          <a:p>
            <a:r>
              <a:rPr lang="nb-NO" dirty="0" smtClean="0"/>
              <a:t>De større produktene til Accuphase ble prøvd, men var vel ikke særlig bedre lydmessig en E-202. bare delt sett, og flere watt. P-250 : 2 x 100 w rms 8 ohm. Og P-300: 2 X 150 w rms 8 ohm.</a:t>
            </a:r>
            <a:endParaRPr lang="nb-NO" dirty="0"/>
          </a:p>
        </p:txBody>
      </p:sp>
      <p:pic>
        <p:nvPicPr>
          <p:cNvPr id="8" name="Picture 7" descr="accuphase_p-300_power_amplifier.jpg"/>
          <p:cNvPicPr>
            <a:picLocks noChangeAspect="1"/>
          </p:cNvPicPr>
          <p:nvPr/>
        </p:nvPicPr>
        <p:blipFill>
          <a:blip r:embed="rId4" cstate="print"/>
          <a:stretch>
            <a:fillRect/>
          </a:stretch>
        </p:blipFill>
        <p:spPr>
          <a:xfrm>
            <a:off x="0" y="4365104"/>
            <a:ext cx="5626699" cy="20326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PRØV UT AAALT.</a:t>
            </a:r>
            <a:endParaRPr lang="nb-NO" dirty="0"/>
          </a:p>
        </p:txBody>
      </p:sp>
      <p:pic>
        <p:nvPicPr>
          <p:cNvPr id="4" name="Content Placeholder 3" descr="400one.jpg"/>
          <p:cNvPicPr>
            <a:picLocks noGrp="1" noChangeAspect="1"/>
          </p:cNvPicPr>
          <p:nvPr>
            <p:ph idx="1"/>
          </p:nvPr>
        </p:nvPicPr>
        <p:blipFill>
          <a:blip r:embed="rId2" cstate="print"/>
          <a:srcRect t="17501" r="1565" b="20450"/>
          <a:stretch>
            <a:fillRect/>
          </a:stretch>
        </p:blipFill>
        <p:spPr>
          <a:xfrm>
            <a:off x="0" y="620688"/>
            <a:ext cx="5076056" cy="2399795"/>
          </a:xfrm>
        </p:spPr>
      </p:pic>
      <p:pic>
        <p:nvPicPr>
          <p:cNvPr id="5" name="Picture 4" descr="phase2000-1.jpg"/>
          <p:cNvPicPr>
            <a:picLocks noChangeAspect="1"/>
          </p:cNvPicPr>
          <p:nvPr/>
        </p:nvPicPr>
        <p:blipFill>
          <a:blip r:embed="rId3" cstate="print"/>
          <a:srcRect t="9896" b="4340"/>
          <a:stretch>
            <a:fillRect/>
          </a:stretch>
        </p:blipFill>
        <p:spPr>
          <a:xfrm>
            <a:off x="0" y="2996953"/>
            <a:ext cx="5076056" cy="1795784"/>
          </a:xfrm>
          <a:prstGeom prst="rect">
            <a:avLst/>
          </a:prstGeom>
        </p:spPr>
      </p:pic>
      <p:pic>
        <p:nvPicPr>
          <p:cNvPr id="6" name="Picture 5" descr="p107_0_01_15.jpg"/>
          <p:cNvPicPr>
            <a:picLocks noChangeAspect="1"/>
          </p:cNvPicPr>
          <p:nvPr/>
        </p:nvPicPr>
        <p:blipFill>
          <a:blip r:embed="rId4" cstate="print"/>
          <a:stretch>
            <a:fillRect/>
          </a:stretch>
        </p:blipFill>
        <p:spPr>
          <a:xfrm>
            <a:off x="0" y="4725144"/>
            <a:ext cx="5023836" cy="2132856"/>
          </a:xfrm>
          <a:prstGeom prst="rect">
            <a:avLst/>
          </a:prstGeom>
        </p:spPr>
      </p:pic>
      <p:sp>
        <p:nvSpPr>
          <p:cNvPr id="7" name="TextBox 6"/>
          <p:cNvSpPr txBox="1"/>
          <p:nvPr/>
        </p:nvSpPr>
        <p:spPr>
          <a:xfrm>
            <a:off x="5076056" y="692696"/>
            <a:ext cx="4067944" cy="5632311"/>
          </a:xfrm>
          <a:prstGeom prst="rect">
            <a:avLst/>
          </a:prstGeom>
          <a:noFill/>
        </p:spPr>
        <p:txBody>
          <a:bodyPr wrap="square" rtlCol="0">
            <a:spAutoFit/>
          </a:bodyPr>
          <a:lstStyle/>
          <a:p>
            <a:r>
              <a:rPr lang="nb-NO" dirty="0" smtClean="0"/>
              <a:t>FRA TOPPEN OG NED:</a:t>
            </a:r>
          </a:p>
          <a:p>
            <a:r>
              <a:rPr lang="nb-NO" dirty="0" smtClean="0"/>
              <a:t>PHASE LINEAR. MOD. 400 POWER AMP</a:t>
            </a:r>
          </a:p>
          <a:p>
            <a:r>
              <a:rPr lang="nb-NO" dirty="0" smtClean="0"/>
              <a:t>PHASE LINEAR. MOD. 2000 PRE AMP</a:t>
            </a:r>
          </a:p>
          <a:p>
            <a:r>
              <a:rPr lang="nb-NO" dirty="0" smtClean="0"/>
              <a:t>PHASE LINEAR. MOD. 700 POWER AMP</a:t>
            </a:r>
          </a:p>
          <a:p>
            <a:r>
              <a:rPr lang="nb-NO" dirty="0" smtClean="0"/>
              <a:t>Ble av mange regnet som den beste power til bass. Jaa... Mon det. Bra, men ikke riktig bra nok. Og oppover i frekvens var det ikke bra nok. 700 poweren var kraftigere, men det var også alt. Lød gammeldags.</a:t>
            </a:r>
          </a:p>
          <a:p>
            <a:r>
              <a:rPr lang="nb-NO" dirty="0" smtClean="0"/>
              <a:t>Preampen var bare tull !!!</a:t>
            </a:r>
          </a:p>
          <a:p>
            <a:r>
              <a:rPr lang="nb-NO" dirty="0" smtClean="0"/>
              <a:t>Spilte dårlig, veide ingen ting. Det sammen med potmeter så trege at man måtte legge den andre hånd på toppen av produktet, ellers vred du den ned fra hylla. !! Fy av meg.....</a:t>
            </a:r>
          </a:p>
          <a:p>
            <a:r>
              <a:rPr lang="nb-NO" dirty="0" smtClean="0"/>
              <a:t>2x 200 w rms 8 ohm på mod 400</a:t>
            </a:r>
          </a:p>
          <a:p>
            <a:r>
              <a:rPr lang="nb-NO" dirty="0" smtClean="0"/>
              <a:t>2 x 350 w rms 8 ohm på mod 700</a:t>
            </a:r>
          </a:p>
          <a:p>
            <a:r>
              <a:rPr lang="nb-NO" dirty="0" smtClean="0"/>
              <a:t>Så kraftige var de.</a:t>
            </a:r>
          </a:p>
          <a:p>
            <a:r>
              <a:rPr lang="nb-NO" dirty="0" smtClean="0"/>
              <a:t>Men aldrig på listen over ”ønsket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06090"/>
          </a:xfrm>
        </p:spPr>
        <p:txBody>
          <a:bodyPr>
            <a:normAutofit fontScale="90000"/>
          </a:bodyPr>
          <a:lstStyle/>
          <a:p>
            <a:r>
              <a:rPr lang="nb-NO" dirty="0" smtClean="0"/>
              <a:t>Prøv ut aaalt.</a:t>
            </a:r>
            <a:endParaRPr lang="nb-NO" dirty="0"/>
          </a:p>
        </p:txBody>
      </p:sp>
      <p:pic>
        <p:nvPicPr>
          <p:cNvPr id="8" name="Content Placeholder 7" descr="harman-kardon-16-01.jpg"/>
          <p:cNvPicPr>
            <a:picLocks noGrp="1" noChangeAspect="1"/>
          </p:cNvPicPr>
          <p:nvPr>
            <p:ph idx="1"/>
          </p:nvPr>
        </p:nvPicPr>
        <p:blipFill>
          <a:blip r:embed="rId2" cstate="print"/>
          <a:stretch>
            <a:fillRect/>
          </a:stretch>
        </p:blipFill>
        <p:spPr>
          <a:xfrm>
            <a:off x="0" y="620688"/>
            <a:ext cx="4594852" cy="2520280"/>
          </a:xfrm>
        </p:spPr>
      </p:pic>
      <p:pic>
        <p:nvPicPr>
          <p:cNvPr id="9" name="Picture 8" descr="luxman_m-6000_stereo_power_amplifier.jpg"/>
          <p:cNvPicPr>
            <a:picLocks noChangeAspect="1"/>
          </p:cNvPicPr>
          <p:nvPr/>
        </p:nvPicPr>
        <p:blipFill>
          <a:blip r:embed="rId3" cstate="print"/>
          <a:stretch>
            <a:fillRect/>
          </a:stretch>
        </p:blipFill>
        <p:spPr>
          <a:xfrm>
            <a:off x="4564449" y="620688"/>
            <a:ext cx="4579551" cy="2999606"/>
          </a:xfrm>
          <a:prstGeom prst="rect">
            <a:avLst/>
          </a:prstGeom>
        </p:spPr>
      </p:pic>
      <p:pic>
        <p:nvPicPr>
          <p:cNvPr id="10" name="Picture 9" descr="1314104308_ccdd4947e8.jpg"/>
          <p:cNvPicPr>
            <a:picLocks noChangeAspect="1"/>
          </p:cNvPicPr>
          <p:nvPr/>
        </p:nvPicPr>
        <p:blipFill>
          <a:blip r:embed="rId4" cstate="print"/>
          <a:stretch>
            <a:fillRect/>
          </a:stretch>
        </p:blipFill>
        <p:spPr>
          <a:xfrm>
            <a:off x="4696232" y="3789040"/>
            <a:ext cx="4447770" cy="3068961"/>
          </a:xfrm>
          <a:prstGeom prst="rect">
            <a:avLst/>
          </a:prstGeom>
        </p:spPr>
      </p:pic>
      <p:sp>
        <p:nvSpPr>
          <p:cNvPr id="12" name="TextBox 11"/>
          <p:cNvSpPr txBox="1"/>
          <p:nvPr/>
        </p:nvSpPr>
        <p:spPr>
          <a:xfrm>
            <a:off x="0" y="3140968"/>
            <a:ext cx="2267744" cy="3416320"/>
          </a:xfrm>
          <a:prstGeom prst="rect">
            <a:avLst/>
          </a:prstGeom>
          <a:noFill/>
        </p:spPr>
        <p:txBody>
          <a:bodyPr wrap="square" rtlCol="0">
            <a:spAutoFit/>
          </a:bodyPr>
          <a:lstStyle/>
          <a:p>
            <a:r>
              <a:rPr lang="nb-NO" dirty="0" smtClean="0"/>
              <a:t>HARMAN KARDON.</a:t>
            </a:r>
          </a:p>
          <a:p>
            <a:r>
              <a:rPr lang="nb-NO" dirty="0" smtClean="0"/>
              <a:t>SITATION 16. En strøm sterk legende. Ingen høytaler last for vanskelig her !!</a:t>
            </a:r>
          </a:p>
          <a:p>
            <a:r>
              <a:rPr lang="nb-NO" dirty="0" smtClean="0"/>
              <a:t>2 x 160 w rms 8 ohm</a:t>
            </a:r>
          </a:p>
          <a:p>
            <a:r>
              <a:rPr lang="nb-NO" dirty="0" smtClean="0"/>
              <a:t>Ikke helt der vi ville ha det lydmessig. Hadde det dreid seg om  kun som bassforsterker, ja da kunne saken fort blitt en annen.</a:t>
            </a:r>
            <a:endParaRPr lang="nb-NO" dirty="0"/>
          </a:p>
        </p:txBody>
      </p:sp>
      <p:sp>
        <p:nvSpPr>
          <p:cNvPr id="13" name="TextBox 12"/>
          <p:cNvSpPr txBox="1"/>
          <p:nvPr/>
        </p:nvSpPr>
        <p:spPr>
          <a:xfrm>
            <a:off x="2339752" y="3140968"/>
            <a:ext cx="2376264" cy="3693319"/>
          </a:xfrm>
          <a:prstGeom prst="rect">
            <a:avLst/>
          </a:prstGeom>
          <a:noFill/>
        </p:spPr>
        <p:txBody>
          <a:bodyPr wrap="square" rtlCol="0">
            <a:spAutoFit/>
          </a:bodyPr>
          <a:lstStyle/>
          <a:p>
            <a:r>
              <a:rPr lang="nb-NO" dirty="0" smtClean="0"/>
              <a:t>LUXMAN !!!!</a:t>
            </a:r>
          </a:p>
          <a:p>
            <a:r>
              <a:rPr lang="nb-NO" dirty="0" smtClean="0"/>
              <a:t>Bare navnet bringer frem smilet. Dette 52kg monsteret på 2 x 300 w rms 8 ohm, falt i smak.</a:t>
            </a:r>
          </a:p>
          <a:p>
            <a:r>
              <a:rPr lang="nb-NO" dirty="0" smtClean="0"/>
              <a:t>Men ble  desverre for dyr der å da. Dessuten  var den litt kilen i lav-ohm`ske verdier. Noen høytalere ble vell vanskelig. Så den kuttet ut på protection noen få ganger.</a:t>
            </a:r>
            <a:endParaRPr lang="nb-NO"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rmAutofit/>
          </a:bodyPr>
          <a:lstStyle/>
          <a:p>
            <a:r>
              <a:rPr lang="nb-NO" dirty="0" smtClean="0"/>
              <a:t>Prøv ut aaalt.</a:t>
            </a:r>
            <a:endParaRPr lang="nb-NO" dirty="0"/>
          </a:p>
        </p:txBody>
      </p:sp>
      <p:pic>
        <p:nvPicPr>
          <p:cNvPr id="4" name="Content Placeholder 3" descr="1109014167.jpg"/>
          <p:cNvPicPr>
            <a:picLocks noGrp="1" noChangeAspect="1"/>
          </p:cNvPicPr>
          <p:nvPr>
            <p:ph idx="1"/>
          </p:nvPr>
        </p:nvPicPr>
        <p:blipFill>
          <a:blip r:embed="rId2" cstate="print"/>
          <a:stretch>
            <a:fillRect/>
          </a:stretch>
        </p:blipFill>
        <p:spPr>
          <a:xfrm>
            <a:off x="-1" y="620688"/>
            <a:ext cx="4992555" cy="3744416"/>
          </a:xfrm>
        </p:spPr>
      </p:pic>
      <p:pic>
        <p:nvPicPr>
          <p:cNvPr id="5" name="Picture 4" descr="NakamichiSystem-OneSide-02.jpg"/>
          <p:cNvPicPr>
            <a:picLocks noChangeAspect="1"/>
          </p:cNvPicPr>
          <p:nvPr/>
        </p:nvPicPr>
        <p:blipFill>
          <a:blip r:embed="rId3" cstate="print"/>
          <a:stretch>
            <a:fillRect/>
          </a:stretch>
        </p:blipFill>
        <p:spPr>
          <a:xfrm>
            <a:off x="4118123" y="620688"/>
            <a:ext cx="5025877" cy="3789040"/>
          </a:xfrm>
          <a:prstGeom prst="rect">
            <a:avLst/>
          </a:prstGeom>
        </p:spPr>
      </p:pic>
      <p:sp>
        <p:nvSpPr>
          <p:cNvPr id="6" name="TextBox 5"/>
          <p:cNvSpPr txBox="1"/>
          <p:nvPr/>
        </p:nvSpPr>
        <p:spPr>
          <a:xfrm>
            <a:off x="0" y="4365104"/>
            <a:ext cx="9144000" cy="2308324"/>
          </a:xfrm>
          <a:prstGeom prst="rect">
            <a:avLst/>
          </a:prstGeom>
          <a:noFill/>
        </p:spPr>
        <p:txBody>
          <a:bodyPr wrap="square" rtlCol="0">
            <a:spAutoFit/>
          </a:bodyPr>
          <a:lstStyle/>
          <a:p>
            <a:r>
              <a:rPr lang="nb-NO" dirty="0" smtClean="0"/>
              <a:t>NB..... Ny superprodusent. ( for oss da ) NAKAMICHI. Her prøves SYSTEM 600.</a:t>
            </a:r>
          </a:p>
          <a:p>
            <a:r>
              <a:rPr lang="nb-NO" dirty="0" smtClean="0"/>
              <a:t>Tror ikke det ble solgt veldig mange av dette systemet samlet slik som sett her.</a:t>
            </a:r>
          </a:p>
          <a:p>
            <a:r>
              <a:rPr lang="nb-NO" dirty="0" smtClean="0"/>
              <a:t>Nå er vel Nakamichi mest kjent for ”verdens beste kasettspillere” og de som fikk disse anerkjent til hi-fi bruk. Det første problemet folk møtte på var strøm. Alle komponenter var koblet til en timer ( øvert på bildet til venstre ). Men den ga kun 100 watt fra nettet, så poweren ( den nederste med riller i front ) måtte kobles direkte så ikke protection skulle banke ut. Kasettspilleren var super, men resten fulgte ikke helt opp lydmessig. Kasettspilleren ble her heller ikke kjøpt, pengene ble prioritert andre steder i kjeden.</a:t>
            </a:r>
            <a:endParaRPr lang="nb-NO"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I begynnelsen var....</a:t>
            </a:r>
            <a:endParaRPr lang="nb-NO" dirty="0"/>
          </a:p>
        </p:txBody>
      </p:sp>
      <p:pic>
        <p:nvPicPr>
          <p:cNvPr id="4" name="Content Placeholder 3" descr="Philips Bambino 1973.jpg"/>
          <p:cNvPicPr>
            <a:picLocks noGrp="1" noChangeAspect="1"/>
          </p:cNvPicPr>
          <p:nvPr>
            <p:ph idx="1"/>
          </p:nvPr>
        </p:nvPicPr>
        <p:blipFill>
          <a:blip r:embed="rId2" cstate="print"/>
          <a:stretch>
            <a:fillRect/>
          </a:stretch>
        </p:blipFill>
        <p:spPr>
          <a:xfrm>
            <a:off x="0" y="1124744"/>
            <a:ext cx="4628527" cy="4506477"/>
          </a:xfrm>
        </p:spPr>
      </p:pic>
      <p:sp>
        <p:nvSpPr>
          <p:cNvPr id="5" name="TextBox 4"/>
          <p:cNvSpPr txBox="1"/>
          <p:nvPr/>
        </p:nvSpPr>
        <p:spPr>
          <a:xfrm>
            <a:off x="4644008" y="2132856"/>
            <a:ext cx="4176464" cy="923330"/>
          </a:xfrm>
          <a:prstGeom prst="rect">
            <a:avLst/>
          </a:prstGeom>
          <a:noFill/>
        </p:spPr>
        <p:txBody>
          <a:bodyPr wrap="square" rtlCol="0">
            <a:spAutoFit/>
          </a:bodyPr>
          <a:lstStyle/>
          <a:p>
            <a:r>
              <a:rPr lang="nb-NO" dirty="0" smtClean="0"/>
              <a:t>Phillips Bambino.</a:t>
            </a:r>
          </a:p>
          <a:p>
            <a:r>
              <a:rPr lang="nb-NO" dirty="0" smtClean="0"/>
              <a:t>En fryktelig, men sped begynnelse.</a:t>
            </a:r>
          </a:p>
          <a:p>
            <a:endParaRPr lang="nb-NO"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rmAutofit/>
          </a:bodyPr>
          <a:lstStyle/>
          <a:p>
            <a:r>
              <a:rPr lang="nb-NO" dirty="0" smtClean="0"/>
              <a:t>Prøv ut aaalt.</a:t>
            </a:r>
            <a:endParaRPr lang="nb-NO" dirty="0"/>
          </a:p>
        </p:txBody>
      </p:sp>
      <p:pic>
        <p:nvPicPr>
          <p:cNvPr id="4" name="Content Placeholder 3" descr="DSCN0084.jpg"/>
          <p:cNvPicPr>
            <a:picLocks noGrp="1" noChangeAspect="1"/>
          </p:cNvPicPr>
          <p:nvPr>
            <p:ph idx="1"/>
          </p:nvPr>
        </p:nvPicPr>
        <p:blipFill>
          <a:blip r:embed="rId2" cstate="print"/>
          <a:stretch>
            <a:fillRect/>
          </a:stretch>
        </p:blipFill>
        <p:spPr>
          <a:xfrm>
            <a:off x="0" y="620689"/>
            <a:ext cx="4283968" cy="2988404"/>
          </a:xfrm>
        </p:spPr>
      </p:pic>
      <p:sp>
        <p:nvSpPr>
          <p:cNvPr id="5" name="TextBox 4"/>
          <p:cNvSpPr txBox="1"/>
          <p:nvPr/>
        </p:nvSpPr>
        <p:spPr>
          <a:xfrm>
            <a:off x="0" y="3573016"/>
            <a:ext cx="4283968" cy="2862322"/>
          </a:xfrm>
          <a:prstGeom prst="rect">
            <a:avLst/>
          </a:prstGeom>
          <a:noFill/>
        </p:spPr>
        <p:txBody>
          <a:bodyPr wrap="square" rtlCol="0">
            <a:spAutoFit/>
          </a:bodyPr>
          <a:lstStyle/>
          <a:p>
            <a:r>
              <a:rPr lang="nb-NO" dirty="0" smtClean="0"/>
              <a:t>Var på Oslo HI-FI Senter å snakket med Ståle Bolse ( eier den gangen ) og ellers kjent som Ståle Krapyl i Øystein Sundes utgave.</a:t>
            </a:r>
          </a:p>
          <a:p>
            <a:r>
              <a:rPr lang="nb-NO" dirty="0" smtClean="0"/>
              <a:t>Mente denne nye saken fra SPATIAL spilte fletta av alt annet.</a:t>
            </a:r>
          </a:p>
          <a:p>
            <a:r>
              <a:rPr lang="nb-NO" dirty="0" smtClean="0"/>
              <a:t>Lytte testene avslørte ett serdeles vellydene produkt, muligens også bedere en DB systems.</a:t>
            </a:r>
          </a:p>
          <a:p>
            <a:r>
              <a:rPr lang="nb-NO" dirty="0" smtClean="0"/>
              <a:t>Men.. Ett helt nytt system var allerede på trappene. Det kommer senere.</a:t>
            </a:r>
            <a:endParaRPr lang="nb-NO" dirty="0"/>
          </a:p>
        </p:txBody>
      </p:sp>
      <p:pic>
        <p:nvPicPr>
          <p:cNvPr id="6" name="Picture 5" descr="klipschorn.jpg"/>
          <p:cNvPicPr>
            <a:picLocks noChangeAspect="1"/>
          </p:cNvPicPr>
          <p:nvPr/>
        </p:nvPicPr>
        <p:blipFill>
          <a:blip r:embed="rId3" cstate="print"/>
          <a:srcRect l="23585" r="24004"/>
          <a:stretch>
            <a:fillRect/>
          </a:stretch>
        </p:blipFill>
        <p:spPr>
          <a:xfrm>
            <a:off x="4283968" y="620687"/>
            <a:ext cx="2063144" cy="2952329"/>
          </a:xfrm>
          <a:prstGeom prst="rect">
            <a:avLst/>
          </a:prstGeom>
        </p:spPr>
      </p:pic>
      <p:pic>
        <p:nvPicPr>
          <p:cNvPr id="7" name="Picture 6" descr="klipschorn_1976.jpg"/>
          <p:cNvPicPr>
            <a:picLocks noChangeAspect="1"/>
          </p:cNvPicPr>
          <p:nvPr/>
        </p:nvPicPr>
        <p:blipFill>
          <a:blip r:embed="rId4" cstate="print"/>
          <a:stretch>
            <a:fillRect/>
          </a:stretch>
        </p:blipFill>
        <p:spPr>
          <a:xfrm>
            <a:off x="6156176" y="836712"/>
            <a:ext cx="2987824" cy="2481193"/>
          </a:xfrm>
          <a:prstGeom prst="rect">
            <a:avLst/>
          </a:prstGeom>
        </p:spPr>
      </p:pic>
      <p:sp>
        <p:nvSpPr>
          <p:cNvPr id="8" name="TextBox 7"/>
          <p:cNvSpPr txBox="1"/>
          <p:nvPr/>
        </p:nvSpPr>
        <p:spPr>
          <a:xfrm>
            <a:off x="4644008" y="3717032"/>
            <a:ext cx="4499992" cy="2862322"/>
          </a:xfrm>
          <a:prstGeom prst="rect">
            <a:avLst/>
          </a:prstGeom>
          <a:noFill/>
        </p:spPr>
        <p:txBody>
          <a:bodyPr wrap="square" rtlCol="0">
            <a:spAutoFit/>
          </a:bodyPr>
          <a:lstStyle/>
          <a:p>
            <a:r>
              <a:rPr lang="nb-NO" dirty="0" smtClean="0"/>
              <a:t>KLIPSCHORN.  Største modell til KLIPSCH</a:t>
            </a:r>
          </a:p>
          <a:p>
            <a:r>
              <a:rPr lang="nb-NO" dirty="0" smtClean="0"/>
              <a:t>Dette var morsomt. Ble egentlig ikke verken prøvd hjemme, eller vurdert kjøpt, da vi rett å slett ikke hadde plass til dem.</a:t>
            </a:r>
          </a:p>
          <a:p>
            <a:r>
              <a:rPr lang="nb-NO" dirty="0" smtClean="0"/>
              <a:t>Den lengstlevende høytaler på markedet. Produsert siden 1948, og kan enda kjøpes på bestilling !! Ikke helt min klang type. Men bevars, noe har de åpenlyst gjort rett med denne. </a:t>
            </a:r>
            <a:r>
              <a:rPr lang="nb-NO" smtClean="0"/>
              <a:t>Kunne skrive en hel avhandling, men var jo ikke i hus, så....</a:t>
            </a:r>
            <a:endParaRPr lang="nb-NO"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rmAutofit/>
          </a:bodyPr>
          <a:lstStyle/>
          <a:p>
            <a:r>
              <a:rPr lang="nb-NO" dirty="0" smtClean="0"/>
              <a:t>Prøv ut aaalt.</a:t>
            </a:r>
            <a:endParaRPr lang="nb-NO" dirty="0"/>
          </a:p>
        </p:txBody>
      </p:sp>
      <p:pic>
        <p:nvPicPr>
          <p:cNvPr id="4" name="Content Placeholder 3" descr="kenwoodl07m-1.jpg"/>
          <p:cNvPicPr>
            <a:picLocks noGrp="1" noChangeAspect="1"/>
          </p:cNvPicPr>
          <p:nvPr>
            <p:ph idx="1"/>
          </p:nvPr>
        </p:nvPicPr>
        <p:blipFill>
          <a:blip r:embed="rId2" cstate="print"/>
          <a:stretch>
            <a:fillRect/>
          </a:stretch>
        </p:blipFill>
        <p:spPr>
          <a:xfrm>
            <a:off x="0" y="620688"/>
            <a:ext cx="3573678" cy="2376264"/>
          </a:xfrm>
        </p:spPr>
      </p:pic>
      <p:pic>
        <p:nvPicPr>
          <p:cNvPr id="5" name="Picture 4" descr="kenLO7C.jpg"/>
          <p:cNvPicPr>
            <a:picLocks noChangeAspect="1"/>
          </p:cNvPicPr>
          <p:nvPr/>
        </p:nvPicPr>
        <p:blipFill>
          <a:blip r:embed="rId3" cstate="print"/>
          <a:stretch>
            <a:fillRect/>
          </a:stretch>
        </p:blipFill>
        <p:spPr>
          <a:xfrm>
            <a:off x="3718866" y="620688"/>
            <a:ext cx="5425134" cy="2176835"/>
          </a:xfrm>
          <a:prstGeom prst="rect">
            <a:avLst/>
          </a:prstGeom>
        </p:spPr>
      </p:pic>
      <p:pic>
        <p:nvPicPr>
          <p:cNvPr id="6" name="Picture 5" descr="images (1).jpg"/>
          <p:cNvPicPr>
            <a:picLocks noChangeAspect="1"/>
          </p:cNvPicPr>
          <p:nvPr/>
        </p:nvPicPr>
        <p:blipFill>
          <a:blip r:embed="rId4" cstate="print"/>
          <a:stretch>
            <a:fillRect/>
          </a:stretch>
        </p:blipFill>
        <p:spPr>
          <a:xfrm>
            <a:off x="0" y="5085185"/>
            <a:ext cx="3717195" cy="1772816"/>
          </a:xfrm>
          <a:prstGeom prst="rect">
            <a:avLst/>
          </a:prstGeom>
        </p:spPr>
      </p:pic>
      <p:pic>
        <p:nvPicPr>
          <p:cNvPr id="7" name="Picture 6" descr="l-07c002.jpg"/>
          <p:cNvPicPr>
            <a:picLocks noChangeAspect="1"/>
          </p:cNvPicPr>
          <p:nvPr/>
        </p:nvPicPr>
        <p:blipFill>
          <a:blip r:embed="rId5" cstate="print"/>
          <a:stretch>
            <a:fillRect/>
          </a:stretch>
        </p:blipFill>
        <p:spPr>
          <a:xfrm>
            <a:off x="5508104" y="4433259"/>
            <a:ext cx="3635896" cy="2424741"/>
          </a:xfrm>
          <a:prstGeom prst="rect">
            <a:avLst/>
          </a:prstGeom>
        </p:spPr>
      </p:pic>
      <p:sp>
        <p:nvSpPr>
          <p:cNvPr id="8" name="TextBox 7"/>
          <p:cNvSpPr txBox="1"/>
          <p:nvPr/>
        </p:nvSpPr>
        <p:spPr>
          <a:xfrm>
            <a:off x="0" y="2996952"/>
            <a:ext cx="3923928" cy="2031325"/>
          </a:xfrm>
          <a:prstGeom prst="rect">
            <a:avLst/>
          </a:prstGeom>
          <a:noFill/>
        </p:spPr>
        <p:txBody>
          <a:bodyPr wrap="square" rtlCol="0">
            <a:spAutoFit/>
          </a:bodyPr>
          <a:lstStyle/>
          <a:p>
            <a:r>
              <a:rPr lang="nb-NO" dirty="0" smtClean="0"/>
              <a:t>KENWOOD 07-M MONO POWER</a:t>
            </a:r>
          </a:p>
          <a:p>
            <a:r>
              <a:rPr lang="nb-NO" dirty="0" smtClean="0"/>
              <a:t>Her er det som ble kjøpt !!.</a:t>
            </a:r>
          </a:p>
          <a:p>
            <a:r>
              <a:rPr lang="nb-NO" dirty="0" smtClean="0"/>
              <a:t>Såkalt Zigma drive. Denne konstruksjonen bygde på korte høytaler kabler, og dertil lange phono kabler. 15 m phonokabel, og 1 m høytalerkabeler fulgte med settet.</a:t>
            </a:r>
            <a:endParaRPr lang="nb-NO" dirty="0"/>
          </a:p>
        </p:txBody>
      </p:sp>
      <p:sp>
        <p:nvSpPr>
          <p:cNvPr id="9" name="TextBox 8"/>
          <p:cNvSpPr txBox="1"/>
          <p:nvPr/>
        </p:nvSpPr>
        <p:spPr>
          <a:xfrm>
            <a:off x="3923928" y="3068960"/>
            <a:ext cx="5220072" cy="1200329"/>
          </a:xfrm>
          <a:prstGeom prst="rect">
            <a:avLst/>
          </a:prstGeom>
          <a:noFill/>
        </p:spPr>
        <p:txBody>
          <a:bodyPr wrap="square" rtlCol="0">
            <a:spAutoFit/>
          </a:bodyPr>
          <a:lstStyle/>
          <a:p>
            <a:r>
              <a:rPr lang="nb-NO" dirty="0" smtClean="0"/>
              <a:t>KENWOOD 07-C PREAMP.</a:t>
            </a:r>
          </a:p>
          <a:p>
            <a:r>
              <a:rPr lang="nb-NO" dirty="0" smtClean="0"/>
              <a:t>Denne var alerede kjøpt inn da Spatialen ble prøvd.</a:t>
            </a:r>
          </a:p>
          <a:p>
            <a:r>
              <a:rPr lang="nb-NO" dirty="0" smtClean="0"/>
              <a:t>Når sant skal sies, var nok Spatialen en bedre pre.</a:t>
            </a:r>
          </a:p>
          <a:p>
            <a:r>
              <a:rPr lang="nb-NO" dirty="0" smtClean="0"/>
              <a:t>Men da fikk vi ikke zigma drive.</a:t>
            </a:r>
            <a:endParaRPr lang="nb-NO" dirty="0"/>
          </a:p>
        </p:txBody>
      </p:sp>
      <p:sp>
        <p:nvSpPr>
          <p:cNvPr id="11" name="Left Arrow 10"/>
          <p:cNvSpPr/>
          <p:nvPr/>
        </p:nvSpPr>
        <p:spPr>
          <a:xfrm>
            <a:off x="3635896" y="5517232"/>
            <a:ext cx="216024" cy="2686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p:cNvSpPr txBox="1"/>
          <p:nvPr/>
        </p:nvSpPr>
        <p:spPr>
          <a:xfrm>
            <a:off x="3851920" y="4437112"/>
            <a:ext cx="1656184" cy="2308324"/>
          </a:xfrm>
          <a:prstGeom prst="rect">
            <a:avLst/>
          </a:prstGeom>
          <a:noFill/>
        </p:spPr>
        <p:txBody>
          <a:bodyPr wrap="square" rtlCol="0">
            <a:spAutoFit/>
          </a:bodyPr>
          <a:lstStyle/>
          <a:p>
            <a:r>
              <a:rPr lang="nb-NO" dirty="0" smtClean="0"/>
              <a:t>2 x 150 w rms.</a:t>
            </a:r>
          </a:p>
          <a:p>
            <a:r>
              <a:rPr lang="nb-NO" dirty="0" smtClean="0"/>
              <a:t>8 ohm.</a:t>
            </a:r>
          </a:p>
          <a:p>
            <a:r>
              <a:rPr lang="nb-NO" dirty="0" smtClean="0"/>
              <a:t>2 x 210 w rms</a:t>
            </a:r>
          </a:p>
          <a:p>
            <a:r>
              <a:rPr lang="nb-NO" dirty="0" smtClean="0"/>
              <a:t>4 ohm.</a:t>
            </a:r>
          </a:p>
          <a:p>
            <a:r>
              <a:rPr lang="nb-NO" dirty="0" smtClean="0"/>
              <a:t>8,5 kg pr stk.</a:t>
            </a:r>
          </a:p>
          <a:p>
            <a:r>
              <a:rPr lang="nb-NO" dirty="0" smtClean="0"/>
              <a:t>Flott sett !!</a:t>
            </a:r>
          </a:p>
          <a:p>
            <a:r>
              <a:rPr lang="nb-NO" dirty="0" smtClean="0"/>
              <a:t>En fin oppgra-dering.</a:t>
            </a:r>
            <a:endParaRPr lang="nb-NO"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78098"/>
          </a:xfrm>
        </p:spPr>
        <p:txBody>
          <a:bodyPr>
            <a:normAutofit/>
          </a:bodyPr>
          <a:lstStyle/>
          <a:p>
            <a:r>
              <a:rPr lang="nb-NO" dirty="0" smtClean="0"/>
              <a:t>OG. ALT MÅ JO BYTTES UT.</a:t>
            </a:r>
            <a:endParaRPr lang="nb-NO" dirty="0"/>
          </a:p>
        </p:txBody>
      </p:sp>
      <p:pic>
        <p:nvPicPr>
          <p:cNvPr id="4" name="Content Placeholder 3" descr="Kenwood-KD-500-The-Rock-w-SME-Series-3-Tonearm-and-Rega-Elys-2-Cartridge--1024x726.jpg"/>
          <p:cNvPicPr>
            <a:picLocks noGrp="1" noChangeAspect="1"/>
          </p:cNvPicPr>
          <p:nvPr>
            <p:ph idx="1"/>
          </p:nvPr>
        </p:nvPicPr>
        <p:blipFill>
          <a:blip r:embed="rId2" cstate="print"/>
          <a:stretch>
            <a:fillRect/>
          </a:stretch>
        </p:blipFill>
        <p:spPr>
          <a:xfrm>
            <a:off x="0" y="692696"/>
            <a:ext cx="4211960" cy="2986214"/>
          </a:xfrm>
        </p:spPr>
      </p:pic>
      <p:pic>
        <p:nvPicPr>
          <p:cNvPr id="5" name="Picture 4" descr="pa2000.gif"/>
          <p:cNvPicPr>
            <a:picLocks noChangeAspect="1"/>
          </p:cNvPicPr>
          <p:nvPr/>
        </p:nvPicPr>
        <p:blipFill>
          <a:blip r:embed="rId3" cstate="print"/>
          <a:stretch>
            <a:fillRect/>
          </a:stretch>
        </p:blipFill>
        <p:spPr>
          <a:xfrm>
            <a:off x="4196354" y="692696"/>
            <a:ext cx="4947646" cy="2160240"/>
          </a:xfrm>
          <a:prstGeom prst="rect">
            <a:avLst/>
          </a:prstGeom>
        </p:spPr>
      </p:pic>
      <p:sp>
        <p:nvSpPr>
          <p:cNvPr id="6" name="TextBox 5"/>
          <p:cNvSpPr txBox="1"/>
          <p:nvPr/>
        </p:nvSpPr>
        <p:spPr>
          <a:xfrm>
            <a:off x="0" y="3645024"/>
            <a:ext cx="4355976" cy="2585323"/>
          </a:xfrm>
          <a:prstGeom prst="rect">
            <a:avLst/>
          </a:prstGeom>
          <a:noFill/>
        </p:spPr>
        <p:txBody>
          <a:bodyPr wrap="square" rtlCol="0">
            <a:spAutoFit/>
          </a:bodyPr>
          <a:lstStyle/>
          <a:p>
            <a:r>
              <a:rPr lang="nb-NO" dirty="0" smtClean="0"/>
              <a:t>KENWOOD KD-500 M/ SME 3009 MK 5 ARM</a:t>
            </a:r>
          </a:p>
          <a:p>
            <a:r>
              <a:rPr lang="nb-NO" dirty="0" smtClean="0"/>
              <a:t>Utskiftingene begyne å bli hyppige. AR spilleren ble her skiftet ut med siste skriik av spiller med direkte drift. Det var inn nå!!. Samtidig med det siste verson av arm fra SME, som oljedempning i bad, og Supex d-900 pick up.</a:t>
            </a:r>
          </a:p>
          <a:p>
            <a:r>
              <a:rPr lang="nb-NO" dirty="0" smtClean="0"/>
              <a:t>Godsaker med godlyd.</a:t>
            </a:r>
          </a:p>
          <a:p>
            <a:r>
              <a:rPr lang="nb-NO" dirty="0" smtClean="0"/>
              <a:t>Også  blitt en klassiker.</a:t>
            </a:r>
            <a:endParaRPr lang="nb-NO" dirty="0"/>
          </a:p>
        </p:txBody>
      </p:sp>
      <p:sp>
        <p:nvSpPr>
          <p:cNvPr id="7" name="TextBox 6"/>
          <p:cNvSpPr txBox="1"/>
          <p:nvPr/>
        </p:nvSpPr>
        <p:spPr>
          <a:xfrm>
            <a:off x="4283968" y="3068960"/>
            <a:ext cx="4860032" cy="2585323"/>
          </a:xfrm>
          <a:prstGeom prst="rect">
            <a:avLst/>
          </a:prstGeom>
          <a:noFill/>
        </p:spPr>
        <p:txBody>
          <a:bodyPr wrap="square" rtlCol="0">
            <a:spAutoFit/>
          </a:bodyPr>
          <a:lstStyle/>
          <a:p>
            <a:r>
              <a:rPr lang="nb-NO" dirty="0" smtClean="0"/>
              <a:t>SONOTRON. PA-2000 POWER AMP.</a:t>
            </a:r>
          </a:p>
          <a:p>
            <a:r>
              <a:rPr lang="nb-NO" dirty="0" smtClean="0"/>
              <a:t>Akk ja.</a:t>
            </a:r>
          </a:p>
          <a:p>
            <a:r>
              <a:rPr lang="nb-NO" dirty="0" smtClean="0"/>
              <a:t>KENWOOD powerne 07-m, ble hurig skiftet ut, og zigma drive var historie. Hørte ikke forskjell heller.</a:t>
            </a:r>
          </a:p>
          <a:p>
            <a:r>
              <a:rPr lang="nb-NO" dirty="0" smtClean="0"/>
              <a:t>Noen unge fremmadstormende ingenører med lydører fra Trondheim, klarte å trollbinde oss så sterkt, at det ble Power bytte.</a:t>
            </a:r>
          </a:p>
          <a:p>
            <a:r>
              <a:rPr lang="nb-NO" dirty="0" smtClean="0"/>
              <a:t>2 x 100 w rms 8 ohm. 4 ohm brydde vi oss ikke om da JBL`ene var høy ohm.</a:t>
            </a:r>
            <a:endParaRPr lang="nb-NO"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rmAutofit/>
          </a:bodyPr>
          <a:lstStyle/>
          <a:p>
            <a:r>
              <a:rPr lang="nb-NO" dirty="0" smtClean="0"/>
              <a:t>DEN STØRSTE LEGENDEN....</a:t>
            </a:r>
            <a:endParaRPr lang="nb-NO" dirty="0"/>
          </a:p>
        </p:txBody>
      </p:sp>
      <p:pic>
        <p:nvPicPr>
          <p:cNvPr id="4" name="Content Placeholder 3" descr="100-0049_IMG.jpg"/>
          <p:cNvPicPr>
            <a:picLocks noGrp="1" noChangeAspect="1"/>
          </p:cNvPicPr>
          <p:nvPr>
            <p:ph idx="1"/>
          </p:nvPr>
        </p:nvPicPr>
        <p:blipFill>
          <a:blip r:embed="rId2" cstate="print"/>
          <a:stretch>
            <a:fillRect/>
          </a:stretch>
        </p:blipFill>
        <p:spPr>
          <a:xfrm>
            <a:off x="467544" y="620688"/>
            <a:ext cx="8229600" cy="5472608"/>
          </a:xfrm>
        </p:spPr>
      </p:pic>
      <p:sp>
        <p:nvSpPr>
          <p:cNvPr id="5" name="TextBox 4"/>
          <p:cNvSpPr txBox="1"/>
          <p:nvPr/>
        </p:nvSpPr>
        <p:spPr>
          <a:xfrm>
            <a:off x="467544" y="6093296"/>
            <a:ext cx="8208912" cy="646331"/>
          </a:xfrm>
          <a:prstGeom prst="rect">
            <a:avLst/>
          </a:prstGeom>
          <a:noFill/>
        </p:spPr>
        <p:txBody>
          <a:bodyPr wrap="square" rtlCol="0">
            <a:spAutoFit/>
          </a:bodyPr>
          <a:lstStyle/>
          <a:p>
            <a:r>
              <a:rPr lang="nb-NO" dirty="0" smtClean="0"/>
              <a:t>264 cm bred, 90 cm høy og 76 cm dyp. 317 kg høytaler. Data ? Irrelevant. Konstruert i 1957, brukt på woodstock festivalen i 69, osv osv. Og vilket møbel da !!</a:t>
            </a:r>
            <a:endParaRPr lang="nb-NO"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78098"/>
          </a:xfrm>
        </p:spPr>
        <p:txBody>
          <a:bodyPr/>
          <a:lstStyle/>
          <a:p>
            <a:r>
              <a:rPr lang="nb-NO" dirty="0" smtClean="0"/>
              <a:t>JBL. PARAGON.</a:t>
            </a:r>
            <a:endParaRPr lang="nb-NO" dirty="0"/>
          </a:p>
        </p:txBody>
      </p:sp>
      <p:pic>
        <p:nvPicPr>
          <p:cNvPr id="4" name="Content Placeholder 3" descr="JBL Paragon Speaker.jpg"/>
          <p:cNvPicPr>
            <a:picLocks noGrp="1" noChangeAspect="1"/>
          </p:cNvPicPr>
          <p:nvPr>
            <p:ph idx="1"/>
          </p:nvPr>
        </p:nvPicPr>
        <p:blipFill>
          <a:blip r:embed="rId2" cstate="print"/>
          <a:stretch>
            <a:fillRect/>
          </a:stretch>
        </p:blipFill>
        <p:spPr>
          <a:xfrm>
            <a:off x="0" y="1082927"/>
            <a:ext cx="4920570" cy="1914025"/>
          </a:xfrm>
        </p:spPr>
      </p:pic>
      <p:pic>
        <p:nvPicPr>
          <p:cNvPr id="5" name="Picture 4" descr="JBL-02.JPG"/>
          <p:cNvPicPr>
            <a:picLocks noChangeAspect="1"/>
          </p:cNvPicPr>
          <p:nvPr/>
        </p:nvPicPr>
        <p:blipFill>
          <a:blip r:embed="rId3" cstate="print"/>
          <a:stretch>
            <a:fillRect/>
          </a:stretch>
        </p:blipFill>
        <p:spPr>
          <a:xfrm>
            <a:off x="4932040" y="1052736"/>
            <a:ext cx="4211960" cy="3158970"/>
          </a:xfrm>
          <a:prstGeom prst="rect">
            <a:avLst/>
          </a:prstGeom>
        </p:spPr>
      </p:pic>
      <p:pic>
        <p:nvPicPr>
          <p:cNvPr id="7" name="Picture 6" descr="Paragon-438.jpg"/>
          <p:cNvPicPr>
            <a:picLocks noChangeAspect="1"/>
          </p:cNvPicPr>
          <p:nvPr/>
        </p:nvPicPr>
        <p:blipFill>
          <a:blip r:embed="rId4" cstate="print"/>
          <a:stretch>
            <a:fillRect/>
          </a:stretch>
        </p:blipFill>
        <p:spPr>
          <a:xfrm>
            <a:off x="4932040" y="4051783"/>
            <a:ext cx="4211960" cy="2806218"/>
          </a:xfrm>
          <a:prstGeom prst="rect">
            <a:avLst/>
          </a:prstGeom>
        </p:spPr>
      </p:pic>
      <p:sp>
        <p:nvSpPr>
          <p:cNvPr id="9" name="TextBox 8"/>
          <p:cNvSpPr txBox="1"/>
          <p:nvPr/>
        </p:nvSpPr>
        <p:spPr>
          <a:xfrm>
            <a:off x="0" y="2996952"/>
            <a:ext cx="4932040" cy="3693319"/>
          </a:xfrm>
          <a:prstGeom prst="rect">
            <a:avLst/>
          </a:prstGeom>
          <a:noFill/>
        </p:spPr>
        <p:txBody>
          <a:bodyPr wrap="square" rtlCol="0">
            <a:spAutoFit/>
          </a:bodyPr>
          <a:lstStyle/>
          <a:p>
            <a:r>
              <a:rPr lang="nb-NO" dirty="0" smtClean="0"/>
              <a:t>DETTE SUPER LEGENDARISKE PRODUKTET BLE EN VIRKELIGHET.</a:t>
            </a:r>
          </a:p>
          <a:p>
            <a:r>
              <a:rPr lang="nb-NO" dirty="0" smtClean="0"/>
              <a:t>Ove Berg, den ene eier av Strandberg, og entusiast, hadde lånt denne bort til Hawk nattklubb, da de var lei av å sprenge det de hadde.</a:t>
            </a:r>
          </a:p>
          <a:p>
            <a:r>
              <a:rPr lang="nb-NO" dirty="0" smtClean="0"/>
              <a:t>Denne sprenger du ikke !!</a:t>
            </a:r>
          </a:p>
          <a:p>
            <a:r>
              <a:rPr lang="nb-NO" dirty="0" smtClean="0"/>
              <a:t>Men da de hørte prisen, ble det ingen handel.</a:t>
            </a:r>
          </a:p>
          <a:p>
            <a:r>
              <a:rPr lang="nb-NO" dirty="0" smtClean="0"/>
              <a:t>Ved retur var den så herpensert, at Ove gikk inn i en depresjon. I desperasjon, ringte han Rolf ? Å spurte om han var intresert. Med innbytte av 4333 og en grisepris, stod Paragon på gulvet hjemme.</a:t>
            </a:r>
          </a:p>
          <a:p>
            <a:r>
              <a:rPr lang="nb-NO" dirty="0" smtClean="0"/>
              <a:t>2 mnd med oppussing, og vips, nesten som ny.</a:t>
            </a:r>
          </a:p>
          <a:p>
            <a:r>
              <a:rPr lang="nb-NO" dirty="0" smtClean="0"/>
              <a:t>Tor Tinnholt i Ulefoss har denne enda.</a:t>
            </a:r>
            <a:endParaRPr lang="nb-NO"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LEGENDER SOM PRØVES.</a:t>
            </a:r>
            <a:endParaRPr lang="nb-NO" dirty="0"/>
          </a:p>
        </p:txBody>
      </p:sp>
      <p:pic>
        <p:nvPicPr>
          <p:cNvPr id="4" name="Content Placeholder 3" descr="25e96c7ac8de0acf727555caf1abfff2.jpg"/>
          <p:cNvPicPr>
            <a:picLocks noGrp="1" noChangeAspect="1"/>
          </p:cNvPicPr>
          <p:nvPr>
            <p:ph idx="1"/>
          </p:nvPr>
        </p:nvPicPr>
        <p:blipFill>
          <a:blip r:embed="rId2" cstate="print"/>
          <a:srcRect l="6560" t="6636" r="5840" b="7091"/>
          <a:stretch>
            <a:fillRect/>
          </a:stretch>
        </p:blipFill>
        <p:spPr>
          <a:xfrm>
            <a:off x="0" y="692696"/>
            <a:ext cx="4320480" cy="2808312"/>
          </a:xfrm>
        </p:spPr>
      </p:pic>
      <p:pic>
        <p:nvPicPr>
          <p:cNvPr id="5" name="Picture 4" descr="thresholdmodel400a-4.jpg"/>
          <p:cNvPicPr>
            <a:picLocks noChangeAspect="1"/>
          </p:cNvPicPr>
          <p:nvPr/>
        </p:nvPicPr>
        <p:blipFill>
          <a:blip r:embed="rId3" cstate="print"/>
          <a:srcRect l="4512" t="4524" b="14053"/>
          <a:stretch>
            <a:fillRect/>
          </a:stretch>
        </p:blipFill>
        <p:spPr>
          <a:xfrm>
            <a:off x="4572000" y="836712"/>
            <a:ext cx="4572000" cy="2592288"/>
          </a:xfrm>
          <a:prstGeom prst="rect">
            <a:avLst/>
          </a:prstGeom>
        </p:spPr>
      </p:pic>
      <p:sp>
        <p:nvSpPr>
          <p:cNvPr id="6" name="TextBox 5"/>
          <p:cNvSpPr txBox="1"/>
          <p:nvPr/>
        </p:nvSpPr>
        <p:spPr>
          <a:xfrm>
            <a:off x="0" y="3573016"/>
            <a:ext cx="4355976" cy="923330"/>
          </a:xfrm>
          <a:prstGeom prst="rect">
            <a:avLst/>
          </a:prstGeom>
          <a:noFill/>
        </p:spPr>
        <p:txBody>
          <a:bodyPr wrap="square" rtlCol="0">
            <a:spAutoFit/>
          </a:bodyPr>
          <a:lstStyle/>
          <a:p>
            <a:r>
              <a:rPr lang="nb-NO" dirty="0" smtClean="0"/>
              <a:t>MARK LEVINSON ml-2 mono power amp</a:t>
            </a:r>
          </a:p>
          <a:p>
            <a:r>
              <a:rPr lang="nb-NO" dirty="0" smtClean="0"/>
              <a:t>Fantastisk. Men denne ble alt for dyr.....</a:t>
            </a:r>
          </a:p>
          <a:p>
            <a:r>
              <a:rPr lang="nb-NO" dirty="0" smtClean="0"/>
              <a:t>200 w rms 8 ohm</a:t>
            </a:r>
            <a:endParaRPr lang="nb-NO" dirty="0"/>
          </a:p>
        </p:txBody>
      </p:sp>
      <p:sp>
        <p:nvSpPr>
          <p:cNvPr id="7" name="TextBox 6"/>
          <p:cNvSpPr txBox="1"/>
          <p:nvPr/>
        </p:nvSpPr>
        <p:spPr>
          <a:xfrm>
            <a:off x="4572000" y="3645024"/>
            <a:ext cx="4320480" cy="1200329"/>
          </a:xfrm>
          <a:prstGeom prst="rect">
            <a:avLst/>
          </a:prstGeom>
          <a:noFill/>
        </p:spPr>
        <p:txBody>
          <a:bodyPr wrap="square" rtlCol="0">
            <a:spAutoFit/>
          </a:bodyPr>
          <a:lstStyle/>
          <a:p>
            <a:r>
              <a:rPr lang="nb-NO" dirty="0" smtClean="0"/>
              <a:t>TRESHOLD MODELL 400A.</a:t>
            </a:r>
          </a:p>
          <a:p>
            <a:r>
              <a:rPr lang="nb-NO" dirty="0" smtClean="0"/>
              <a:t>Nydelig, men den ble faktisk slått på malstreken an poweren fra ”down under”</a:t>
            </a:r>
          </a:p>
          <a:p>
            <a:r>
              <a:rPr lang="nb-NO" dirty="0" smtClean="0"/>
              <a:t>2 x 100 w rms 8 ohm</a:t>
            </a:r>
            <a:endParaRPr lang="nb-NO" dirty="0"/>
          </a:p>
        </p:txBody>
      </p:sp>
      <p:pic>
        <p:nvPicPr>
          <p:cNvPr id="8" name="Picture 7" descr="audio_research_vt-150se.jpg"/>
          <p:cNvPicPr>
            <a:picLocks noChangeAspect="1"/>
          </p:cNvPicPr>
          <p:nvPr/>
        </p:nvPicPr>
        <p:blipFill>
          <a:blip r:embed="rId4" cstate="print"/>
          <a:srcRect l="10480" t="14268" r="9384" b="13636"/>
          <a:stretch>
            <a:fillRect/>
          </a:stretch>
        </p:blipFill>
        <p:spPr>
          <a:xfrm>
            <a:off x="0" y="4428152"/>
            <a:ext cx="2915816" cy="2429847"/>
          </a:xfrm>
          <a:prstGeom prst="rect">
            <a:avLst/>
          </a:prstGeom>
        </p:spPr>
      </p:pic>
      <p:sp>
        <p:nvSpPr>
          <p:cNvPr id="9" name="TextBox 8"/>
          <p:cNvSpPr txBox="1"/>
          <p:nvPr/>
        </p:nvSpPr>
        <p:spPr>
          <a:xfrm>
            <a:off x="2915816" y="5013176"/>
            <a:ext cx="5544616" cy="923330"/>
          </a:xfrm>
          <a:prstGeom prst="rect">
            <a:avLst/>
          </a:prstGeom>
          <a:noFill/>
        </p:spPr>
        <p:txBody>
          <a:bodyPr wrap="square" rtlCol="0">
            <a:spAutoFit/>
          </a:bodyPr>
          <a:lstStyle/>
          <a:p>
            <a:r>
              <a:rPr lang="nb-NO" b="1" dirty="0" smtClean="0"/>
              <a:t>Audio Research VT-150.</a:t>
            </a:r>
          </a:p>
          <a:p>
            <a:r>
              <a:rPr lang="nb-NO" dirty="0" smtClean="0"/>
              <a:t>Ett monster av en rør power på 2 x 150 w rms 8-16 ohm.</a:t>
            </a:r>
          </a:p>
          <a:p>
            <a:r>
              <a:rPr lang="nb-NO" dirty="0" smtClean="0"/>
              <a:t>Sikkert veldig bra, men langt fra lydidealet.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78098"/>
          </a:xfrm>
        </p:spPr>
        <p:txBody>
          <a:bodyPr>
            <a:normAutofit/>
          </a:bodyPr>
          <a:lstStyle/>
          <a:p>
            <a:r>
              <a:rPr lang="nb-NO" dirty="0" smtClean="0"/>
              <a:t>MAN MÅ HA MERE !!</a:t>
            </a:r>
            <a:endParaRPr lang="nb-NO" dirty="0"/>
          </a:p>
        </p:txBody>
      </p:sp>
      <p:pic>
        <p:nvPicPr>
          <p:cNvPr id="4" name="Content Placeholder 3" descr="6947799815_8592a490aa_z.jpg"/>
          <p:cNvPicPr>
            <a:picLocks noGrp="1" noChangeAspect="1"/>
          </p:cNvPicPr>
          <p:nvPr>
            <p:ph idx="1"/>
          </p:nvPr>
        </p:nvPicPr>
        <p:blipFill>
          <a:blip r:embed="rId2" cstate="print"/>
          <a:stretch>
            <a:fillRect/>
          </a:stretch>
        </p:blipFill>
        <p:spPr>
          <a:xfrm>
            <a:off x="-2" y="692695"/>
            <a:ext cx="4499994" cy="3051559"/>
          </a:xfrm>
        </p:spPr>
      </p:pic>
      <p:pic>
        <p:nvPicPr>
          <p:cNvPr id="5" name="Picture 4" descr="perreaux_pmf_2150b_dual_channel_power_amplifier.jpg"/>
          <p:cNvPicPr>
            <a:picLocks noChangeAspect="1"/>
          </p:cNvPicPr>
          <p:nvPr/>
        </p:nvPicPr>
        <p:blipFill>
          <a:blip r:embed="rId3" cstate="print"/>
          <a:stretch>
            <a:fillRect/>
          </a:stretch>
        </p:blipFill>
        <p:spPr>
          <a:xfrm>
            <a:off x="4510444" y="692698"/>
            <a:ext cx="4633555" cy="2664294"/>
          </a:xfrm>
          <a:prstGeom prst="rect">
            <a:avLst/>
          </a:prstGeom>
        </p:spPr>
      </p:pic>
      <p:pic>
        <p:nvPicPr>
          <p:cNvPr id="6" name="Picture 5" descr="1325372712.jpg"/>
          <p:cNvPicPr>
            <a:picLocks noChangeAspect="1"/>
          </p:cNvPicPr>
          <p:nvPr/>
        </p:nvPicPr>
        <p:blipFill>
          <a:blip r:embed="rId4" cstate="print"/>
          <a:stretch>
            <a:fillRect/>
          </a:stretch>
        </p:blipFill>
        <p:spPr>
          <a:xfrm>
            <a:off x="4475989" y="3356992"/>
            <a:ext cx="4668011" cy="3501008"/>
          </a:xfrm>
          <a:prstGeom prst="rect">
            <a:avLst/>
          </a:prstGeom>
        </p:spPr>
      </p:pic>
      <p:sp>
        <p:nvSpPr>
          <p:cNvPr id="7" name="TextBox 6"/>
          <p:cNvSpPr txBox="1"/>
          <p:nvPr/>
        </p:nvSpPr>
        <p:spPr>
          <a:xfrm>
            <a:off x="0" y="3717032"/>
            <a:ext cx="4499992" cy="3139321"/>
          </a:xfrm>
          <a:prstGeom prst="rect">
            <a:avLst/>
          </a:prstGeom>
          <a:noFill/>
        </p:spPr>
        <p:txBody>
          <a:bodyPr wrap="square" rtlCol="0">
            <a:spAutoFit/>
          </a:bodyPr>
          <a:lstStyle/>
          <a:p>
            <a:r>
              <a:rPr lang="nb-NO" dirty="0" smtClean="0"/>
              <a:t>B&amp;O hadde brukt tangensial arm lenge. Det hadde HK, også. Men den fikk ikke riktig aksept før etter noen år. Vår fugerte prikkfritt.</a:t>
            </a:r>
          </a:p>
          <a:p>
            <a:r>
              <a:rPr lang="nb-NO" dirty="0" smtClean="0"/>
              <a:t>ST-7 var snadder.</a:t>
            </a:r>
          </a:p>
          <a:p>
            <a:r>
              <a:rPr lang="nb-NO" dirty="0" smtClean="0"/>
              <a:t>New Zealand vill på banen.</a:t>
            </a:r>
          </a:p>
          <a:p>
            <a:r>
              <a:rPr lang="nb-NO" dirty="0" smtClean="0"/>
              <a:t>PERREAUX hadde drevet siden 73, men kun kjent i eget land.</a:t>
            </a:r>
          </a:p>
          <a:p>
            <a:r>
              <a:rPr lang="nb-NO" dirty="0" smtClean="0"/>
              <a:t>Med poweren 2150, og preamen SM-2. ble det virkelig lovord verden over. Beste jeg har hørt osv...</a:t>
            </a:r>
          </a:p>
          <a:p>
            <a:r>
              <a:rPr lang="nb-NO" dirty="0" smtClean="0"/>
              <a:t>2 x 200 w rms 8 ohm.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rmAutofit/>
          </a:bodyPr>
          <a:lstStyle/>
          <a:p>
            <a:r>
              <a:rPr lang="nb-NO" dirty="0" smtClean="0"/>
              <a:t>UTFLYTTING OG NY START.</a:t>
            </a:r>
            <a:endParaRPr lang="nb-NO" dirty="0"/>
          </a:p>
        </p:txBody>
      </p:sp>
      <p:pic>
        <p:nvPicPr>
          <p:cNvPr id="4" name="Content Placeholder 3" descr="8604-luxman_R-1040.jpg"/>
          <p:cNvPicPr>
            <a:picLocks noGrp="1" noChangeAspect="1"/>
          </p:cNvPicPr>
          <p:nvPr>
            <p:ph idx="1"/>
          </p:nvPr>
        </p:nvPicPr>
        <p:blipFill>
          <a:blip r:embed="rId2" cstate="print"/>
          <a:stretch>
            <a:fillRect/>
          </a:stretch>
        </p:blipFill>
        <p:spPr>
          <a:xfrm>
            <a:off x="1" y="692696"/>
            <a:ext cx="4211959" cy="1673602"/>
          </a:xfrm>
        </p:spPr>
      </p:pic>
      <p:pic>
        <p:nvPicPr>
          <p:cNvPr id="8" name="Picture 7" descr="beogram 6002.jpg"/>
          <p:cNvPicPr>
            <a:picLocks noChangeAspect="1"/>
          </p:cNvPicPr>
          <p:nvPr/>
        </p:nvPicPr>
        <p:blipFill>
          <a:blip r:embed="rId3" cstate="print"/>
          <a:stretch>
            <a:fillRect/>
          </a:stretch>
        </p:blipFill>
        <p:spPr>
          <a:xfrm>
            <a:off x="0" y="2996952"/>
            <a:ext cx="4139952" cy="3104964"/>
          </a:xfrm>
          <a:prstGeom prst="rect">
            <a:avLst/>
          </a:prstGeom>
        </p:spPr>
      </p:pic>
      <p:sp>
        <p:nvSpPr>
          <p:cNvPr id="9" name="TextBox 8"/>
          <p:cNvSpPr txBox="1"/>
          <p:nvPr/>
        </p:nvSpPr>
        <p:spPr>
          <a:xfrm>
            <a:off x="0" y="2420888"/>
            <a:ext cx="4139952" cy="369332"/>
          </a:xfrm>
          <a:prstGeom prst="rect">
            <a:avLst/>
          </a:prstGeom>
          <a:noFill/>
        </p:spPr>
        <p:txBody>
          <a:bodyPr wrap="square" rtlCol="0">
            <a:spAutoFit/>
          </a:bodyPr>
          <a:lstStyle/>
          <a:p>
            <a:r>
              <a:rPr lang="nb-NO" dirty="0" smtClean="0"/>
              <a:t>LUXMAN L-1040 RECEIVER</a:t>
            </a:r>
            <a:endParaRPr lang="nb-NO" dirty="0"/>
          </a:p>
        </p:txBody>
      </p:sp>
      <p:sp>
        <p:nvSpPr>
          <p:cNvPr id="10" name="TextBox 9"/>
          <p:cNvSpPr txBox="1"/>
          <p:nvPr/>
        </p:nvSpPr>
        <p:spPr>
          <a:xfrm>
            <a:off x="0" y="6093296"/>
            <a:ext cx="4139952" cy="369332"/>
          </a:xfrm>
          <a:prstGeom prst="rect">
            <a:avLst/>
          </a:prstGeom>
          <a:noFill/>
        </p:spPr>
        <p:txBody>
          <a:bodyPr wrap="square" rtlCol="0">
            <a:spAutoFit/>
          </a:bodyPr>
          <a:lstStyle/>
          <a:p>
            <a:r>
              <a:rPr lang="nb-NO" dirty="0" smtClean="0"/>
              <a:t>B&amp;O . BEOGRAM 6002</a:t>
            </a:r>
            <a:endParaRPr lang="nb-NO" dirty="0"/>
          </a:p>
        </p:txBody>
      </p:sp>
      <p:sp>
        <p:nvSpPr>
          <p:cNvPr id="11" name="TextBox 10"/>
          <p:cNvSpPr txBox="1"/>
          <p:nvPr/>
        </p:nvSpPr>
        <p:spPr>
          <a:xfrm>
            <a:off x="4283968" y="692696"/>
            <a:ext cx="4680520" cy="4524315"/>
          </a:xfrm>
          <a:prstGeom prst="rect">
            <a:avLst/>
          </a:prstGeom>
          <a:noFill/>
        </p:spPr>
        <p:txBody>
          <a:bodyPr wrap="square" rtlCol="0">
            <a:spAutoFit/>
          </a:bodyPr>
          <a:lstStyle/>
          <a:p>
            <a:r>
              <a:rPr lang="nb-NO" dirty="0" smtClean="0"/>
              <a:t>Det skal nevnes. I allt som er nevnt så langt, var mest min bror Rolf som var både driver og lommebok til dette.</a:t>
            </a:r>
          </a:p>
          <a:p>
            <a:r>
              <a:rPr lang="nb-NO" dirty="0" smtClean="0"/>
              <a:t>Så når jeg som 23 åring sa takk for meg, og stakk hjemmefra. Da måtte jeg begynne fra begynnelse av.</a:t>
            </a:r>
          </a:p>
          <a:p>
            <a:endParaRPr lang="nb-NO" dirty="0" smtClean="0"/>
          </a:p>
          <a:p>
            <a:r>
              <a:rPr lang="nb-NO" dirty="0" smtClean="0"/>
              <a:t>Disse to sakene, var de første innkjøpte. Pluss ett par høytalere laget av bil elementer. Så de finnes det ikke bilder av.</a:t>
            </a:r>
          </a:p>
          <a:p>
            <a:r>
              <a:rPr lang="nb-NO" dirty="0" smtClean="0"/>
              <a:t>Ingen ting å trakte etter heller.</a:t>
            </a:r>
          </a:p>
          <a:p>
            <a:endParaRPr lang="nb-NO" dirty="0" smtClean="0"/>
          </a:p>
          <a:p>
            <a:r>
              <a:rPr lang="nb-NO" dirty="0" smtClean="0"/>
              <a:t>En kurant receiver fra Luxman på :</a:t>
            </a:r>
          </a:p>
          <a:p>
            <a:r>
              <a:rPr lang="nb-NO" dirty="0" smtClean="0"/>
              <a:t>2 x 40 w rms. 8 ohm.</a:t>
            </a:r>
          </a:p>
          <a:p>
            <a:r>
              <a:rPr lang="nb-NO" dirty="0" smtClean="0"/>
              <a:t>Slett ikkeverst.</a:t>
            </a:r>
          </a:p>
          <a:p>
            <a:r>
              <a:rPr lang="nb-NO" dirty="0" smtClean="0"/>
              <a:t>B&amp;O spilleren hrmm.....</a:t>
            </a:r>
            <a:endParaRPr lang="nb-NO"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AHH. I GANG IGJEN.</a:t>
            </a:r>
            <a:endParaRPr lang="nb-NO" dirty="0"/>
          </a:p>
        </p:txBody>
      </p:sp>
      <p:pic>
        <p:nvPicPr>
          <p:cNvPr id="4" name="Content Placeholder 3" descr="infinity_quantum_2_loudspeaker_system.jpg"/>
          <p:cNvPicPr>
            <a:picLocks noGrp="1" noChangeAspect="1"/>
          </p:cNvPicPr>
          <p:nvPr>
            <p:ph idx="1"/>
          </p:nvPr>
        </p:nvPicPr>
        <p:blipFill>
          <a:blip r:embed="rId2" cstate="print"/>
          <a:srcRect t="6364" r="304" b="7722"/>
          <a:stretch>
            <a:fillRect/>
          </a:stretch>
        </p:blipFill>
        <p:spPr>
          <a:xfrm>
            <a:off x="0" y="1124744"/>
            <a:ext cx="3077806" cy="4104456"/>
          </a:xfrm>
        </p:spPr>
      </p:pic>
      <p:pic>
        <p:nvPicPr>
          <p:cNvPr id="5" name="Picture 4" descr="hitachi_da-005_small.jpg"/>
          <p:cNvPicPr>
            <a:picLocks noChangeAspect="1"/>
          </p:cNvPicPr>
          <p:nvPr/>
        </p:nvPicPr>
        <p:blipFill>
          <a:blip r:embed="rId3" cstate="print"/>
          <a:stretch>
            <a:fillRect/>
          </a:stretch>
        </p:blipFill>
        <p:spPr>
          <a:xfrm>
            <a:off x="3033936" y="1124744"/>
            <a:ext cx="6110064" cy="2431556"/>
          </a:xfrm>
          <a:prstGeom prst="rect">
            <a:avLst/>
          </a:prstGeom>
        </p:spPr>
      </p:pic>
      <p:sp>
        <p:nvSpPr>
          <p:cNvPr id="6" name="TextBox 5"/>
          <p:cNvSpPr txBox="1"/>
          <p:nvPr/>
        </p:nvSpPr>
        <p:spPr>
          <a:xfrm>
            <a:off x="0" y="5301208"/>
            <a:ext cx="3059832" cy="369332"/>
          </a:xfrm>
          <a:prstGeom prst="rect">
            <a:avLst/>
          </a:prstGeom>
          <a:noFill/>
        </p:spPr>
        <p:txBody>
          <a:bodyPr wrap="square" rtlCol="0">
            <a:spAutoFit/>
          </a:bodyPr>
          <a:lstStyle/>
          <a:p>
            <a:r>
              <a:rPr lang="nb-NO" dirty="0" smtClean="0"/>
              <a:t>INFINITY QUANTUM II</a:t>
            </a:r>
            <a:endParaRPr lang="nb-NO" dirty="0"/>
          </a:p>
        </p:txBody>
      </p:sp>
      <p:sp>
        <p:nvSpPr>
          <p:cNvPr id="7" name="TextBox 6"/>
          <p:cNvSpPr txBox="1"/>
          <p:nvPr/>
        </p:nvSpPr>
        <p:spPr>
          <a:xfrm>
            <a:off x="3059832" y="3573016"/>
            <a:ext cx="6084168" cy="369332"/>
          </a:xfrm>
          <a:prstGeom prst="rect">
            <a:avLst/>
          </a:prstGeom>
          <a:noFill/>
        </p:spPr>
        <p:txBody>
          <a:bodyPr wrap="square" rtlCol="0">
            <a:spAutoFit/>
          </a:bodyPr>
          <a:lstStyle/>
          <a:p>
            <a:r>
              <a:rPr lang="nb-NO" dirty="0" smtClean="0"/>
              <a:t>HITACHI DA-600.</a:t>
            </a:r>
            <a:endParaRPr lang="nb-NO" dirty="0"/>
          </a:p>
        </p:txBody>
      </p:sp>
      <p:sp>
        <p:nvSpPr>
          <p:cNvPr id="8" name="TextBox 7"/>
          <p:cNvSpPr txBox="1"/>
          <p:nvPr/>
        </p:nvSpPr>
        <p:spPr>
          <a:xfrm>
            <a:off x="3203848" y="4005064"/>
            <a:ext cx="5940152" cy="2308324"/>
          </a:xfrm>
          <a:prstGeom prst="rect">
            <a:avLst/>
          </a:prstGeom>
          <a:noFill/>
        </p:spPr>
        <p:txBody>
          <a:bodyPr wrap="square" rtlCol="0">
            <a:spAutoFit/>
          </a:bodyPr>
          <a:lstStyle/>
          <a:p>
            <a:r>
              <a:rPr lang="nb-NO" dirty="0" smtClean="0"/>
              <a:t>Ting er på gang.</a:t>
            </a:r>
          </a:p>
          <a:p>
            <a:r>
              <a:rPr lang="nb-NO" dirty="0" smtClean="0"/>
              <a:t>Ett helt nytt medium, er på plass i stua for først gang.</a:t>
            </a:r>
          </a:p>
          <a:p>
            <a:r>
              <a:rPr lang="nb-NO" dirty="0" smtClean="0"/>
              <a:t>EN CD-SPILLER!!</a:t>
            </a:r>
          </a:p>
          <a:p>
            <a:r>
              <a:rPr lang="nb-NO" dirty="0" smtClean="0"/>
              <a:t>En Hitachi Da- 600, men kun en begynnelse. Analoge filter og ikke veldig mye å skrive hjem om..</a:t>
            </a:r>
          </a:p>
          <a:p>
            <a:r>
              <a:rPr lang="nb-NO" dirty="0" smtClean="0"/>
              <a:t>Høytalerne derimot..</a:t>
            </a:r>
          </a:p>
          <a:p>
            <a:r>
              <a:rPr lang="nb-NO" dirty="0" smtClean="0"/>
              <a:t>De skal snakkes om.</a:t>
            </a:r>
          </a:p>
          <a:p>
            <a:r>
              <a:rPr lang="nb-NO" dirty="0" smtClean="0"/>
              <a:t>Det tar jeg på neste side.</a:t>
            </a:r>
            <a:endParaRPr lang="nb-NO"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rmAutofit/>
          </a:bodyPr>
          <a:lstStyle/>
          <a:p>
            <a:r>
              <a:rPr lang="nb-NO" dirty="0" smtClean="0"/>
              <a:t>INFINITY QUANTUM II</a:t>
            </a:r>
            <a:endParaRPr lang="nb-NO" dirty="0"/>
          </a:p>
        </p:txBody>
      </p:sp>
      <p:pic>
        <p:nvPicPr>
          <p:cNvPr id="4" name="Content Placeholder 3" descr="969497-pair-of-rare-infinity-quantum-line-source-ii-qls-2-audiophile-speakers.jpg"/>
          <p:cNvPicPr>
            <a:picLocks noGrp="1" noChangeAspect="1"/>
          </p:cNvPicPr>
          <p:nvPr>
            <p:ph idx="1"/>
          </p:nvPr>
        </p:nvPicPr>
        <p:blipFill>
          <a:blip r:embed="rId2" cstate="print"/>
          <a:stretch>
            <a:fillRect/>
          </a:stretch>
        </p:blipFill>
        <p:spPr>
          <a:xfrm>
            <a:off x="0" y="620688"/>
            <a:ext cx="5638650" cy="3744416"/>
          </a:xfrm>
        </p:spPr>
      </p:pic>
      <p:pic>
        <p:nvPicPr>
          <p:cNvPr id="5" name="Picture 4" descr="Q2.jpg"/>
          <p:cNvPicPr>
            <a:picLocks noChangeAspect="1"/>
          </p:cNvPicPr>
          <p:nvPr/>
        </p:nvPicPr>
        <p:blipFill>
          <a:blip r:embed="rId3" cstate="print"/>
          <a:stretch>
            <a:fillRect/>
          </a:stretch>
        </p:blipFill>
        <p:spPr>
          <a:xfrm>
            <a:off x="5622859" y="620688"/>
            <a:ext cx="3521141" cy="4725144"/>
          </a:xfrm>
          <a:prstGeom prst="rect">
            <a:avLst/>
          </a:prstGeom>
        </p:spPr>
      </p:pic>
      <p:sp>
        <p:nvSpPr>
          <p:cNvPr id="6" name="TextBox 5"/>
          <p:cNvSpPr txBox="1"/>
          <p:nvPr/>
        </p:nvSpPr>
        <p:spPr>
          <a:xfrm>
            <a:off x="0" y="4365104"/>
            <a:ext cx="5580112" cy="2308324"/>
          </a:xfrm>
          <a:prstGeom prst="rect">
            <a:avLst/>
          </a:prstGeom>
          <a:noFill/>
        </p:spPr>
        <p:txBody>
          <a:bodyPr wrap="square" rtlCol="0">
            <a:spAutoFit/>
          </a:bodyPr>
          <a:lstStyle/>
          <a:p>
            <a:r>
              <a:rPr lang="nb-NO" dirty="0" smtClean="0"/>
              <a:t>På ett tilfeldig besøk hos Strandberg, så jeg disse stå alene på bakrommet. Gunnar Strandal (andre del av duo ) sa de var deffekt. Fikk ikke ro med dette, så neste deg hentet jeg dem. De går veldig billig sa Gunnar.</a:t>
            </a:r>
          </a:p>
          <a:p>
            <a:r>
              <a:rPr lang="nb-NO" dirty="0" smtClean="0"/>
              <a:t>Pappen på den ene passen hadde revnet, men gikk fint å lime. Tre av båndene på diskantene hadde klistret seg fast, så her var deg kun å løsne, å stramme. 2 nye mellemtoner var det eneste som måtte kjøpes nytt. Ha ha</a:t>
            </a:r>
            <a:endParaRPr lang="nb-NO" dirty="0"/>
          </a:p>
        </p:txBody>
      </p:sp>
      <p:sp>
        <p:nvSpPr>
          <p:cNvPr id="7" name="TextBox 6"/>
          <p:cNvSpPr txBox="1"/>
          <p:nvPr/>
        </p:nvSpPr>
        <p:spPr>
          <a:xfrm>
            <a:off x="5580112" y="5301208"/>
            <a:ext cx="3563888" cy="923330"/>
          </a:xfrm>
          <a:prstGeom prst="rect">
            <a:avLst/>
          </a:prstGeom>
          <a:noFill/>
        </p:spPr>
        <p:txBody>
          <a:bodyPr wrap="square" rtlCol="0">
            <a:spAutoFit/>
          </a:bodyPr>
          <a:lstStyle/>
          <a:p>
            <a:r>
              <a:rPr lang="nb-NO" dirty="0" smtClean="0"/>
              <a:t>Tålte 350 w rms. 24-34000 hz +-3 db</a:t>
            </a:r>
          </a:p>
          <a:p>
            <a:r>
              <a:rPr lang="nb-NO" dirty="0" smtClean="0"/>
              <a:t>85 db/1w 1 meter. 4 ohm og lavere.</a:t>
            </a:r>
          </a:p>
          <a:p>
            <a:r>
              <a:rPr lang="nb-NO" dirty="0" smtClean="0"/>
              <a:t>Ingen høytaler for min lille Luxman.</a:t>
            </a:r>
            <a:endParaRPr lang="nb-NO"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Neste ble STEREO. Oi oi</a:t>
            </a:r>
            <a:endParaRPr lang="nb-NO" dirty="0"/>
          </a:p>
        </p:txBody>
      </p:sp>
      <p:pic>
        <p:nvPicPr>
          <p:cNvPr id="4" name="Content Placeholder 3" descr="P7180053.jpg"/>
          <p:cNvPicPr>
            <a:picLocks noGrp="1" noChangeAspect="1"/>
          </p:cNvPicPr>
          <p:nvPr>
            <p:ph idx="1"/>
          </p:nvPr>
        </p:nvPicPr>
        <p:blipFill>
          <a:blip r:embed="rId2" cstate="print"/>
          <a:stretch>
            <a:fillRect/>
          </a:stretch>
        </p:blipFill>
        <p:spPr>
          <a:xfrm>
            <a:off x="0" y="1196752"/>
            <a:ext cx="5321565" cy="3991174"/>
          </a:xfrm>
        </p:spPr>
      </p:pic>
      <p:sp>
        <p:nvSpPr>
          <p:cNvPr id="5" name="TextBox 4"/>
          <p:cNvSpPr txBox="1"/>
          <p:nvPr/>
        </p:nvSpPr>
        <p:spPr>
          <a:xfrm>
            <a:off x="5652120" y="1196752"/>
            <a:ext cx="3240360" cy="1754326"/>
          </a:xfrm>
          <a:prstGeom prst="rect">
            <a:avLst/>
          </a:prstGeom>
          <a:noFill/>
        </p:spPr>
        <p:txBody>
          <a:bodyPr wrap="square" rtlCol="0">
            <a:spAutoFit/>
          </a:bodyPr>
          <a:lstStyle/>
          <a:p>
            <a:r>
              <a:rPr lang="nb-NO" dirty="0" smtClean="0"/>
              <a:t>Monarch.... Det så nesten slik ut. Ikke helt, men fant ingen bilder av det helt aktuelle.</a:t>
            </a:r>
          </a:p>
          <a:p>
            <a:endParaRPr lang="nb-NO" dirty="0"/>
          </a:p>
          <a:p>
            <a:r>
              <a:rPr lang="nb-NO" dirty="0" smtClean="0"/>
              <a:t>Stereo... Men akk laaang vei å gå enda.</a:t>
            </a:r>
            <a:endParaRPr lang="nb-NO"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78098"/>
          </a:xfrm>
        </p:spPr>
        <p:txBody>
          <a:bodyPr>
            <a:normAutofit/>
          </a:bodyPr>
          <a:lstStyle/>
          <a:p>
            <a:r>
              <a:rPr lang="nb-NO" dirty="0" smtClean="0"/>
              <a:t>OPP OG OPP IGJEN.</a:t>
            </a:r>
            <a:endParaRPr lang="nb-NO" dirty="0"/>
          </a:p>
        </p:txBody>
      </p:sp>
      <p:pic>
        <p:nvPicPr>
          <p:cNvPr id="4" name="Content Placeholder 3" descr="image.jpg"/>
          <p:cNvPicPr>
            <a:picLocks noGrp="1" noChangeAspect="1"/>
          </p:cNvPicPr>
          <p:nvPr>
            <p:ph idx="1"/>
          </p:nvPr>
        </p:nvPicPr>
        <p:blipFill>
          <a:blip r:embed="rId2" cstate="print"/>
          <a:srcRect t="6383" b="8511"/>
          <a:stretch>
            <a:fillRect/>
          </a:stretch>
        </p:blipFill>
        <p:spPr>
          <a:xfrm>
            <a:off x="2348287" y="836712"/>
            <a:ext cx="4253519" cy="2952328"/>
          </a:xfrm>
        </p:spPr>
      </p:pic>
      <p:pic>
        <p:nvPicPr>
          <p:cNvPr id="5" name="Picture 4" descr="Quantum_2_2_1.jpg"/>
          <p:cNvPicPr>
            <a:picLocks noChangeAspect="1"/>
          </p:cNvPicPr>
          <p:nvPr/>
        </p:nvPicPr>
        <p:blipFill>
          <a:blip r:embed="rId3" cstate="print"/>
          <a:stretch>
            <a:fillRect/>
          </a:stretch>
        </p:blipFill>
        <p:spPr>
          <a:xfrm>
            <a:off x="-1" y="764704"/>
            <a:ext cx="1518169" cy="3312368"/>
          </a:xfrm>
          <a:prstGeom prst="rect">
            <a:avLst/>
          </a:prstGeom>
        </p:spPr>
      </p:pic>
      <p:sp>
        <p:nvSpPr>
          <p:cNvPr id="6" name="Plus 5"/>
          <p:cNvSpPr/>
          <p:nvPr/>
        </p:nvSpPr>
        <p:spPr>
          <a:xfrm>
            <a:off x="1475656" y="1556792"/>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qual 6"/>
          <p:cNvSpPr/>
          <p:nvPr/>
        </p:nvSpPr>
        <p:spPr>
          <a:xfrm>
            <a:off x="6588224" y="1700808"/>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 name="TextBox 7"/>
          <p:cNvSpPr txBox="1"/>
          <p:nvPr/>
        </p:nvSpPr>
        <p:spPr>
          <a:xfrm>
            <a:off x="7452320" y="1628800"/>
            <a:ext cx="1584176" cy="923330"/>
          </a:xfrm>
          <a:prstGeom prst="rect">
            <a:avLst/>
          </a:prstGeom>
          <a:noFill/>
        </p:spPr>
        <p:txBody>
          <a:bodyPr wrap="square" rtlCol="0">
            <a:spAutoFit/>
          </a:bodyPr>
          <a:lstStyle/>
          <a:p>
            <a:r>
              <a:rPr lang="nb-NO" sz="5400" dirty="0" smtClean="0"/>
              <a:t>sant</a:t>
            </a:r>
            <a:endParaRPr lang="nb-NO" sz="5400" dirty="0"/>
          </a:p>
        </p:txBody>
      </p:sp>
      <p:sp>
        <p:nvSpPr>
          <p:cNvPr id="9" name="TextBox 8"/>
          <p:cNvSpPr txBox="1"/>
          <p:nvPr/>
        </p:nvSpPr>
        <p:spPr>
          <a:xfrm>
            <a:off x="2339752" y="3789040"/>
            <a:ext cx="6408712" cy="2031325"/>
          </a:xfrm>
          <a:prstGeom prst="rect">
            <a:avLst/>
          </a:prstGeom>
          <a:noFill/>
        </p:spPr>
        <p:txBody>
          <a:bodyPr wrap="square" rtlCol="0">
            <a:spAutoFit/>
          </a:bodyPr>
          <a:lstStyle/>
          <a:p>
            <a:r>
              <a:rPr lang="nb-NO" dirty="0" smtClean="0"/>
              <a:t>Denne fant jeg på internett.. Neida, det fantes ikke den gamgen.</a:t>
            </a:r>
          </a:p>
          <a:p>
            <a:r>
              <a:rPr lang="nb-NO" dirty="0" smtClean="0"/>
              <a:t>Den sto hos strandberg.</a:t>
            </a:r>
          </a:p>
          <a:p>
            <a:r>
              <a:rPr lang="nb-NO" dirty="0" smtClean="0"/>
              <a:t>En såkalt monster receiver fra KENWOOD. MOD : KR-9600</a:t>
            </a:r>
          </a:p>
          <a:p>
            <a:r>
              <a:rPr lang="nb-NO" dirty="0" smtClean="0"/>
              <a:t>2 x 160 w rms 8 ohm. 2 x 200 w rms 4 ohm.</a:t>
            </a:r>
          </a:p>
          <a:p>
            <a:r>
              <a:rPr lang="nb-NO" dirty="0" smtClean="0"/>
              <a:t>Den største forsterker i verden med power ic, istedet for transistor.</a:t>
            </a:r>
          </a:p>
          <a:p>
            <a:r>
              <a:rPr lang="nb-NO" dirty="0" smtClean="0"/>
              <a:t>Denne komboen lød overraskende bra.</a:t>
            </a:r>
          </a:p>
          <a:p>
            <a:r>
              <a:rPr lang="nb-NO" dirty="0" smtClean="0"/>
              <a:t>Nå måtte jeg bare få en ny lydkilde.</a:t>
            </a:r>
            <a:endParaRPr lang="nb-NO" dirty="0"/>
          </a:p>
        </p:txBody>
      </p:sp>
      <p:sp>
        <p:nvSpPr>
          <p:cNvPr id="10" name="TextBox 9"/>
          <p:cNvSpPr txBox="1"/>
          <p:nvPr/>
        </p:nvSpPr>
        <p:spPr>
          <a:xfrm>
            <a:off x="0" y="4077072"/>
            <a:ext cx="2339752" cy="2308324"/>
          </a:xfrm>
          <a:prstGeom prst="rect">
            <a:avLst/>
          </a:prstGeom>
          <a:noFill/>
        </p:spPr>
        <p:txBody>
          <a:bodyPr wrap="square" rtlCol="0">
            <a:spAutoFit/>
          </a:bodyPr>
          <a:lstStyle/>
          <a:p>
            <a:r>
              <a:rPr lang="nb-NO" dirty="0" smtClean="0"/>
              <a:t>Det var to ting Ove hos Strandberg ikke tillga seg selv.</a:t>
            </a:r>
          </a:p>
          <a:p>
            <a:r>
              <a:rPr lang="nb-NO" dirty="0" smtClean="0"/>
              <a:t>Prisen på Paragon, og prisen på Quantumene</a:t>
            </a:r>
          </a:p>
          <a:p>
            <a:r>
              <a:rPr lang="nb-NO" dirty="0" smtClean="0"/>
              <a:t>Etter å ha sett resultatet etter opp-pussingene.</a:t>
            </a:r>
            <a:endParaRPr lang="nb-NO"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92088"/>
          </a:xfrm>
        </p:spPr>
        <p:txBody>
          <a:bodyPr>
            <a:normAutofit/>
          </a:bodyPr>
          <a:lstStyle/>
          <a:p>
            <a:r>
              <a:rPr lang="nb-NO" dirty="0" smtClean="0"/>
              <a:t>LYDKILDE.</a:t>
            </a:r>
            <a:endParaRPr lang="nb-NO" dirty="0"/>
          </a:p>
        </p:txBody>
      </p:sp>
      <p:pic>
        <p:nvPicPr>
          <p:cNvPr id="4" name="Content Placeholder 3" descr="denon-dcd-1800r4_147724.jpg"/>
          <p:cNvPicPr>
            <a:picLocks noGrp="1" noChangeAspect="1"/>
          </p:cNvPicPr>
          <p:nvPr>
            <p:ph idx="1"/>
          </p:nvPr>
        </p:nvPicPr>
        <p:blipFill>
          <a:blip r:embed="rId2" cstate="print"/>
          <a:srcRect t="27047" r="5145" b="7722"/>
          <a:stretch>
            <a:fillRect/>
          </a:stretch>
        </p:blipFill>
        <p:spPr>
          <a:xfrm>
            <a:off x="0" y="620688"/>
            <a:ext cx="5724128" cy="2952328"/>
          </a:xfrm>
        </p:spPr>
      </p:pic>
      <p:sp>
        <p:nvSpPr>
          <p:cNvPr id="5" name="TextBox 4"/>
          <p:cNvSpPr txBox="1"/>
          <p:nvPr/>
        </p:nvSpPr>
        <p:spPr>
          <a:xfrm>
            <a:off x="5724128" y="692696"/>
            <a:ext cx="3168352" cy="3416320"/>
          </a:xfrm>
          <a:prstGeom prst="rect">
            <a:avLst/>
          </a:prstGeom>
          <a:noFill/>
        </p:spPr>
        <p:txBody>
          <a:bodyPr wrap="square" rtlCol="0">
            <a:spAutoFit/>
          </a:bodyPr>
          <a:lstStyle/>
          <a:p>
            <a:r>
              <a:rPr lang="nb-NO" dirty="0" smtClean="0"/>
              <a:t>DENON DCD-1800R</a:t>
            </a:r>
          </a:p>
          <a:p>
            <a:r>
              <a:rPr lang="nb-NO" dirty="0" smtClean="0"/>
              <a:t>Dette er etter min ( og andres ) verdens første cd spiller som ved sammenligning danket ut de fleste analog rigger. Som platespillere kom til å hete fra nå av.</a:t>
            </a:r>
          </a:p>
          <a:p>
            <a:r>
              <a:rPr lang="nb-NO" dirty="0" smtClean="0"/>
              <a:t>Nå spilte det bedre på de fleste områder en hva jeg var vant med fra før. Men det manglet endel enda på oppløsnig og kontroll, serlig i bassen.</a:t>
            </a:r>
            <a:endParaRPr lang="nb-NO" dirty="0"/>
          </a:p>
        </p:txBody>
      </p:sp>
      <p:pic>
        <p:nvPicPr>
          <p:cNvPr id="6" name="Picture 5" descr="img_3.jpg"/>
          <p:cNvPicPr>
            <a:picLocks noChangeAspect="1"/>
          </p:cNvPicPr>
          <p:nvPr/>
        </p:nvPicPr>
        <p:blipFill>
          <a:blip r:embed="rId3" cstate="print"/>
          <a:stretch>
            <a:fillRect/>
          </a:stretch>
        </p:blipFill>
        <p:spPr>
          <a:xfrm>
            <a:off x="0" y="3356991"/>
            <a:ext cx="5724128" cy="2028275"/>
          </a:xfrm>
          <a:prstGeom prst="rect">
            <a:avLst/>
          </a:prstGeom>
        </p:spPr>
      </p:pic>
      <p:sp>
        <p:nvSpPr>
          <p:cNvPr id="7" name="TextBox 6"/>
          <p:cNvSpPr txBox="1"/>
          <p:nvPr/>
        </p:nvSpPr>
        <p:spPr>
          <a:xfrm>
            <a:off x="0" y="5301208"/>
            <a:ext cx="5724128" cy="1477328"/>
          </a:xfrm>
          <a:prstGeom prst="rect">
            <a:avLst/>
          </a:prstGeom>
          <a:noFill/>
        </p:spPr>
        <p:txBody>
          <a:bodyPr wrap="square" rtlCol="0">
            <a:spAutoFit/>
          </a:bodyPr>
          <a:lstStyle/>
          <a:p>
            <a:r>
              <a:rPr lang="nb-NO" dirty="0" smtClean="0"/>
              <a:t>Det snek seg inn ett annet produkt også.</a:t>
            </a:r>
          </a:p>
          <a:p>
            <a:r>
              <a:rPr lang="nb-NO" dirty="0" smtClean="0"/>
              <a:t>NAKAMICHI Z-480 kasettspiller.</a:t>
            </a:r>
          </a:p>
          <a:p>
            <a:r>
              <a:rPr lang="nb-NO" dirty="0" smtClean="0"/>
              <a:t>Ett flott drivverk, men lite justerings muligheter for menig mann. Den gjorde serdeles flotte opptak med Nakas egene metall kasetter, riktig justert.</a:t>
            </a:r>
            <a:endParaRPr lang="nb-NO"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64704"/>
          </a:xfrm>
        </p:spPr>
        <p:txBody>
          <a:bodyPr>
            <a:normAutofit/>
          </a:bodyPr>
          <a:lstStyle/>
          <a:p>
            <a:r>
              <a:rPr lang="nb-NO" dirty="0" smtClean="0"/>
              <a:t>POWER !!</a:t>
            </a:r>
            <a:endParaRPr lang="nb-NO" dirty="0"/>
          </a:p>
        </p:txBody>
      </p:sp>
      <p:pic>
        <p:nvPicPr>
          <p:cNvPr id="4" name="Content Placeholder 3" descr="845148-kenwood-l09m-monoblock-amps-pair.jpg"/>
          <p:cNvPicPr>
            <a:picLocks noGrp="1" noChangeAspect="1"/>
          </p:cNvPicPr>
          <p:nvPr>
            <p:ph idx="1"/>
          </p:nvPr>
        </p:nvPicPr>
        <p:blipFill>
          <a:blip r:embed="rId2" cstate="print"/>
          <a:stretch>
            <a:fillRect/>
          </a:stretch>
        </p:blipFill>
        <p:spPr>
          <a:xfrm>
            <a:off x="1" y="836713"/>
            <a:ext cx="5580112" cy="4185084"/>
          </a:xfrm>
        </p:spPr>
      </p:pic>
      <p:sp>
        <p:nvSpPr>
          <p:cNvPr id="5" name="TextBox 4"/>
          <p:cNvSpPr txBox="1"/>
          <p:nvPr/>
        </p:nvSpPr>
        <p:spPr>
          <a:xfrm>
            <a:off x="5580112" y="908720"/>
            <a:ext cx="3563888" cy="4801314"/>
          </a:xfrm>
          <a:prstGeom prst="rect">
            <a:avLst/>
          </a:prstGeom>
          <a:noFill/>
        </p:spPr>
        <p:txBody>
          <a:bodyPr wrap="square" rtlCol="0">
            <a:spAutoFit/>
          </a:bodyPr>
          <a:lstStyle/>
          <a:p>
            <a:r>
              <a:rPr lang="nb-NO" dirty="0" smtClean="0"/>
              <a:t>Disse to monster av powere sto brakk inne hos Lippestad Audio, som var imoprtør av Kenwood og Bowers &amp;wilkins, blant annet.</a:t>
            </a:r>
          </a:p>
          <a:p>
            <a:r>
              <a:rPr lang="nb-NO" dirty="0" smtClean="0"/>
              <a:t>De måtte jo sjekkes ut kan du skjønne !!</a:t>
            </a:r>
          </a:p>
          <a:p>
            <a:r>
              <a:rPr lang="nb-NO" dirty="0" smtClean="0"/>
              <a:t>Ingen ting å ha sa Lippis, teknikerne mine har gitt de opp. Utgangene ryker hele tiden.</a:t>
            </a:r>
          </a:p>
          <a:p>
            <a:r>
              <a:rPr lang="nb-NO" dirty="0" smtClean="0"/>
              <a:t>Med litt fag hjelp (kjetil Strand hos Strandberg) fant vi en selvsving krets, som ikke var montert.</a:t>
            </a:r>
          </a:p>
          <a:p>
            <a:r>
              <a:rPr lang="nb-NO" dirty="0" smtClean="0"/>
              <a:t>Ha ha.. Igjenn</a:t>
            </a:r>
          </a:p>
          <a:p>
            <a:r>
              <a:rPr lang="nb-NO" dirty="0" smtClean="0"/>
              <a:t>Kjetil er det mest teknisk begavede person jeg kjenner.</a:t>
            </a:r>
          </a:p>
          <a:p>
            <a:r>
              <a:rPr lang="nb-NO" dirty="0" smtClean="0"/>
              <a:t>Pre ampen ble en modda DB-system</a:t>
            </a:r>
          </a:p>
          <a:p>
            <a:r>
              <a:rPr lang="nb-NO" dirty="0" smtClean="0"/>
              <a:t>Men den har vi snakket om før.</a:t>
            </a:r>
            <a:endParaRPr lang="nb-NO" dirty="0"/>
          </a:p>
        </p:txBody>
      </p:sp>
      <p:sp>
        <p:nvSpPr>
          <p:cNvPr id="6" name="TextBox 5"/>
          <p:cNvSpPr txBox="1"/>
          <p:nvPr/>
        </p:nvSpPr>
        <p:spPr>
          <a:xfrm>
            <a:off x="0" y="5013176"/>
            <a:ext cx="5580112" cy="1477328"/>
          </a:xfrm>
          <a:prstGeom prst="rect">
            <a:avLst/>
          </a:prstGeom>
          <a:noFill/>
        </p:spPr>
        <p:txBody>
          <a:bodyPr wrap="square" rtlCol="0">
            <a:spAutoFit/>
          </a:bodyPr>
          <a:lstStyle/>
          <a:p>
            <a:r>
              <a:rPr lang="nb-NO" dirty="0" smtClean="0"/>
              <a:t>KENWOOD  L-09M MONO POWER AMP.</a:t>
            </a:r>
          </a:p>
          <a:p>
            <a:r>
              <a:rPr lang="nb-NO" dirty="0" smtClean="0"/>
              <a:t>300 w rms 8 ohm. 2 x 450 w rms 4 ohm oi oi oi.....</a:t>
            </a:r>
          </a:p>
          <a:p>
            <a:r>
              <a:rPr lang="nb-NO" dirty="0" smtClean="0"/>
              <a:t>Og for en elektrolytt bank. 120 volt kondisser. Det høyeste jeg har sett !!</a:t>
            </a:r>
          </a:p>
          <a:p>
            <a:r>
              <a:rPr lang="nb-NO" dirty="0" smtClean="0"/>
              <a:t>22.5 kg pr stk. Mye jern her .</a:t>
            </a:r>
            <a:endParaRPr lang="nb-NO"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MASSE UTPRØVING.</a:t>
            </a:r>
            <a:endParaRPr lang="nb-NO" dirty="0"/>
          </a:p>
        </p:txBody>
      </p:sp>
      <p:pic>
        <p:nvPicPr>
          <p:cNvPr id="4" name="Content Placeholder 3" descr="Accuphase-P-600-Side.jpg"/>
          <p:cNvPicPr>
            <a:picLocks noGrp="1" noChangeAspect="1"/>
          </p:cNvPicPr>
          <p:nvPr>
            <p:ph idx="1"/>
          </p:nvPr>
        </p:nvPicPr>
        <p:blipFill>
          <a:blip r:embed="rId2" cstate="print"/>
          <a:stretch>
            <a:fillRect/>
          </a:stretch>
        </p:blipFill>
        <p:spPr>
          <a:xfrm>
            <a:off x="0" y="620688"/>
            <a:ext cx="4905620" cy="2376264"/>
          </a:xfrm>
        </p:spPr>
      </p:pic>
      <p:pic>
        <p:nvPicPr>
          <p:cNvPr id="5" name="Picture 4" descr="P1200213.jpg"/>
          <p:cNvPicPr>
            <a:picLocks noChangeAspect="1"/>
          </p:cNvPicPr>
          <p:nvPr/>
        </p:nvPicPr>
        <p:blipFill>
          <a:blip r:embed="rId3" cstate="print"/>
          <a:srcRect t="18690" b="5420"/>
          <a:stretch>
            <a:fillRect/>
          </a:stretch>
        </p:blipFill>
        <p:spPr>
          <a:xfrm>
            <a:off x="4860032" y="620688"/>
            <a:ext cx="4283968" cy="2438310"/>
          </a:xfrm>
          <a:prstGeom prst="rect">
            <a:avLst/>
          </a:prstGeom>
        </p:spPr>
      </p:pic>
      <p:sp>
        <p:nvSpPr>
          <p:cNvPr id="6" name="TextBox 5"/>
          <p:cNvSpPr txBox="1"/>
          <p:nvPr/>
        </p:nvSpPr>
        <p:spPr>
          <a:xfrm>
            <a:off x="0" y="3068960"/>
            <a:ext cx="9144000" cy="1200329"/>
          </a:xfrm>
          <a:prstGeom prst="rect">
            <a:avLst/>
          </a:prstGeom>
          <a:noFill/>
        </p:spPr>
        <p:txBody>
          <a:bodyPr wrap="square" rtlCol="0">
            <a:spAutoFit/>
          </a:bodyPr>
          <a:lstStyle/>
          <a:p>
            <a:r>
              <a:rPr lang="nb-NO" dirty="0" smtClean="0"/>
              <a:t>Med ny job som selger for Yamaha hi-fi, i Norge. Ble mulighetene for å prøve masse utsyr, veldig fristende. Jeg kjente plutselig all store importører, og foretninger. Her er to eksempler. ACCUPHASE P-600 POWER AMP. Fra Lyric hi-f  HK- CITATION X, OG XX POWER AMP. </a:t>
            </a:r>
          </a:p>
          <a:p>
            <a:r>
              <a:rPr lang="nb-NO" dirty="0" smtClean="0"/>
              <a:t>To helt fantastiske powere, men svakere en mine l-09. litt annen lydfilosofi. Bedere ? Vet ikke.</a:t>
            </a:r>
            <a:endParaRPr lang="nb-NO" dirty="0"/>
          </a:p>
        </p:txBody>
      </p:sp>
      <p:pic>
        <p:nvPicPr>
          <p:cNvPr id="7" name="Picture 6" descr="yamahab2x4.jpg"/>
          <p:cNvPicPr>
            <a:picLocks noChangeAspect="1"/>
          </p:cNvPicPr>
          <p:nvPr/>
        </p:nvPicPr>
        <p:blipFill>
          <a:blip r:embed="rId4" cstate="print"/>
          <a:stretch>
            <a:fillRect/>
          </a:stretch>
        </p:blipFill>
        <p:spPr>
          <a:xfrm>
            <a:off x="0" y="4200960"/>
            <a:ext cx="3995936" cy="2657039"/>
          </a:xfrm>
          <a:prstGeom prst="rect">
            <a:avLst/>
          </a:prstGeom>
        </p:spPr>
      </p:pic>
      <p:sp>
        <p:nvSpPr>
          <p:cNvPr id="8" name="TextBox 7"/>
          <p:cNvSpPr txBox="1"/>
          <p:nvPr/>
        </p:nvSpPr>
        <p:spPr>
          <a:xfrm>
            <a:off x="3995936" y="4221088"/>
            <a:ext cx="5148064" cy="1754326"/>
          </a:xfrm>
          <a:prstGeom prst="rect">
            <a:avLst/>
          </a:prstGeom>
          <a:noFill/>
        </p:spPr>
        <p:txBody>
          <a:bodyPr wrap="square" rtlCol="0">
            <a:spAutoFit/>
          </a:bodyPr>
          <a:lstStyle/>
          <a:p>
            <a:r>
              <a:rPr lang="nb-NO" dirty="0" smtClean="0"/>
              <a:t>Denne B2X, fra YAMAHA. Hadde jeg nok kjøpt om tiden hadde strukket til. Den var på utlån når jeg sluttet i Yamaha.</a:t>
            </a:r>
          </a:p>
          <a:p>
            <a:r>
              <a:rPr lang="nb-NO" dirty="0" smtClean="0"/>
              <a:t>2 x 170 w rms klasse A. 8 ohm. Har verken før eller siden sett en så kraftig ren klasse a uten viftekjøling.</a:t>
            </a:r>
          </a:p>
          <a:p>
            <a:r>
              <a:rPr lang="nb-NO" dirty="0" smtClean="0"/>
              <a:t>Men fy så varm den ble.</a:t>
            </a:r>
            <a:endParaRPr lang="nb-NO"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MASSE UTPRØVING.</a:t>
            </a:r>
            <a:endParaRPr lang="nb-NO" dirty="0"/>
          </a:p>
        </p:txBody>
      </p:sp>
      <p:pic>
        <p:nvPicPr>
          <p:cNvPr id="4" name="Content Placeholder 3" descr="l-07d-h.jpg"/>
          <p:cNvPicPr>
            <a:picLocks noGrp="1" noChangeAspect="1"/>
          </p:cNvPicPr>
          <p:nvPr>
            <p:ph idx="1"/>
          </p:nvPr>
        </p:nvPicPr>
        <p:blipFill>
          <a:blip r:embed="rId2" cstate="print"/>
          <a:srcRect l="10106"/>
          <a:stretch>
            <a:fillRect/>
          </a:stretch>
        </p:blipFill>
        <p:spPr>
          <a:xfrm>
            <a:off x="0" y="692696"/>
            <a:ext cx="4799384" cy="2359065"/>
          </a:xfrm>
        </p:spPr>
      </p:pic>
      <p:pic>
        <p:nvPicPr>
          <p:cNvPr id="5" name="Picture 4" descr="yamaha_cdx-1100_front_panel.jpg"/>
          <p:cNvPicPr>
            <a:picLocks noChangeAspect="1"/>
          </p:cNvPicPr>
          <p:nvPr/>
        </p:nvPicPr>
        <p:blipFill>
          <a:blip r:embed="rId3" cstate="print"/>
          <a:stretch>
            <a:fillRect/>
          </a:stretch>
        </p:blipFill>
        <p:spPr>
          <a:xfrm>
            <a:off x="0" y="4149080"/>
            <a:ext cx="4759034" cy="1832228"/>
          </a:xfrm>
          <a:prstGeom prst="rect">
            <a:avLst/>
          </a:prstGeom>
        </p:spPr>
      </p:pic>
      <p:sp>
        <p:nvSpPr>
          <p:cNvPr id="6" name="TextBox 5"/>
          <p:cNvSpPr txBox="1"/>
          <p:nvPr/>
        </p:nvSpPr>
        <p:spPr>
          <a:xfrm>
            <a:off x="0" y="3068960"/>
            <a:ext cx="4788024" cy="923330"/>
          </a:xfrm>
          <a:prstGeom prst="rect">
            <a:avLst/>
          </a:prstGeom>
          <a:noFill/>
        </p:spPr>
        <p:txBody>
          <a:bodyPr wrap="square" rtlCol="0">
            <a:spAutoFit/>
          </a:bodyPr>
          <a:lstStyle/>
          <a:p>
            <a:r>
              <a:rPr lang="nb-NO" dirty="0" smtClean="0"/>
              <a:t>KENWOOD MODELL 07-T TURN TABLE.</a:t>
            </a:r>
          </a:p>
          <a:p>
            <a:r>
              <a:rPr lang="nb-NO" dirty="0" smtClean="0"/>
              <a:t>Denne ble faktisk kjøpt som ett siste skrik til lp samligen. Ble ikke gammel, desverre.</a:t>
            </a:r>
            <a:endParaRPr lang="nb-NO" dirty="0"/>
          </a:p>
        </p:txBody>
      </p:sp>
      <p:sp>
        <p:nvSpPr>
          <p:cNvPr id="7" name="TextBox 6"/>
          <p:cNvSpPr txBox="1"/>
          <p:nvPr/>
        </p:nvSpPr>
        <p:spPr>
          <a:xfrm>
            <a:off x="0" y="5733256"/>
            <a:ext cx="4788024" cy="646331"/>
          </a:xfrm>
          <a:prstGeom prst="rect">
            <a:avLst/>
          </a:prstGeom>
          <a:noFill/>
        </p:spPr>
        <p:txBody>
          <a:bodyPr wrap="square" rtlCol="0">
            <a:spAutoFit/>
          </a:bodyPr>
          <a:lstStyle/>
          <a:p>
            <a:r>
              <a:rPr lang="nb-NO" dirty="0" smtClean="0"/>
              <a:t>YAMAHA CDX-1100 CD- SPILLER. Verdens første</a:t>
            </a:r>
          </a:p>
          <a:p>
            <a:r>
              <a:rPr lang="nb-NO" dirty="0" smtClean="0"/>
              <a:t>8 x 18 bit spiller. Denne hadde jeg lenge.	</a:t>
            </a:r>
            <a:endParaRPr lang="nb-NO" dirty="0"/>
          </a:p>
        </p:txBody>
      </p:sp>
      <p:sp>
        <p:nvSpPr>
          <p:cNvPr id="8" name="TextBox 7"/>
          <p:cNvSpPr txBox="1"/>
          <p:nvPr/>
        </p:nvSpPr>
        <p:spPr>
          <a:xfrm>
            <a:off x="4788024" y="692696"/>
            <a:ext cx="4248472" cy="5355312"/>
          </a:xfrm>
          <a:prstGeom prst="rect">
            <a:avLst/>
          </a:prstGeom>
          <a:noFill/>
        </p:spPr>
        <p:txBody>
          <a:bodyPr wrap="square" rtlCol="0">
            <a:spAutoFit/>
          </a:bodyPr>
          <a:lstStyle/>
          <a:p>
            <a:r>
              <a:rPr lang="nb-NO" dirty="0" smtClean="0"/>
              <a:t>Dette var ett monster av en platespiller.</a:t>
            </a:r>
          </a:p>
          <a:p>
            <a:r>
              <a:rPr lang="nb-NO" dirty="0" smtClean="0"/>
              <a:t>Vakum pumpe på luft som suger platen fast til talerkenen. Og talerkenen veide 8 kg.</a:t>
            </a:r>
          </a:p>
          <a:p>
            <a:r>
              <a:rPr lang="nb-NO" dirty="0" smtClean="0"/>
              <a:t>Sier desverre,  at den ble solgt. Den burde stått på hedersplass til utstilling i stua den dag i dag. Flottere produkt er ikke lagd spør du meg.</a:t>
            </a:r>
          </a:p>
          <a:p>
            <a:r>
              <a:rPr lang="nb-NO" dirty="0" smtClean="0"/>
              <a:t>Min var i gylden smaragd grønn.</a:t>
            </a:r>
          </a:p>
          <a:p>
            <a:endParaRPr lang="nb-NO" dirty="0" smtClean="0"/>
          </a:p>
          <a:p>
            <a:endParaRPr lang="nb-NO" dirty="0" smtClean="0"/>
          </a:p>
          <a:p>
            <a:endParaRPr lang="nb-NO" dirty="0" smtClean="0"/>
          </a:p>
          <a:p>
            <a:endParaRPr lang="nb-NO" dirty="0" smtClean="0"/>
          </a:p>
          <a:p>
            <a:endParaRPr lang="nb-NO" dirty="0" smtClean="0"/>
          </a:p>
          <a:p>
            <a:r>
              <a:rPr lang="nb-NO" dirty="0" smtClean="0"/>
              <a:t>Spilleren her, sammen med to mindre brødere. Lagde kaos. Ingen lydkilde hadde samme oppløsning. Philips ga de skylda for at markedet deres forsvant. </a:t>
            </a:r>
            <a:r>
              <a:rPr lang="nb-NO" smtClean="0"/>
              <a:t>Men det var nok slutten på jappetiden som var synderen.</a:t>
            </a:r>
            <a:endParaRPr lang="nb-NO"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LEGENDEN.</a:t>
            </a:r>
            <a:endParaRPr lang="nb-NO" dirty="0"/>
          </a:p>
        </p:txBody>
      </p:sp>
      <p:pic>
        <p:nvPicPr>
          <p:cNvPr id="4" name="Content Placeholder 3" descr="Nakamichi 1000ZXL Limited Cassette Recorder 2.jpg"/>
          <p:cNvPicPr>
            <a:picLocks noGrp="1" noChangeAspect="1"/>
          </p:cNvPicPr>
          <p:nvPr>
            <p:ph idx="1"/>
          </p:nvPr>
        </p:nvPicPr>
        <p:blipFill>
          <a:blip r:embed="rId2" cstate="print"/>
          <a:stretch>
            <a:fillRect/>
          </a:stretch>
        </p:blipFill>
        <p:spPr>
          <a:xfrm>
            <a:off x="1" y="764705"/>
            <a:ext cx="7092280" cy="4399430"/>
          </a:xfrm>
        </p:spPr>
      </p:pic>
      <p:sp>
        <p:nvSpPr>
          <p:cNvPr id="5" name="TextBox 4"/>
          <p:cNvSpPr txBox="1"/>
          <p:nvPr/>
        </p:nvSpPr>
        <p:spPr>
          <a:xfrm>
            <a:off x="0" y="5229200"/>
            <a:ext cx="6876256" cy="1477328"/>
          </a:xfrm>
          <a:prstGeom prst="rect">
            <a:avLst/>
          </a:prstGeom>
          <a:noFill/>
        </p:spPr>
        <p:txBody>
          <a:bodyPr wrap="square" rtlCol="0">
            <a:spAutoFit/>
          </a:bodyPr>
          <a:lstStyle/>
          <a:p>
            <a:r>
              <a:rPr lang="nb-NO" dirty="0" smtClean="0"/>
              <a:t>                       NAKAMICHI. MOD. 1000-ZXL. KASETTSPILLER.</a:t>
            </a:r>
          </a:p>
          <a:p>
            <a:r>
              <a:rPr lang="nb-NO" dirty="0" smtClean="0"/>
              <a:t>The golden age of audio, ble denne idiotisk dyre spilleren kalt. Den stod hos meg for kjøp inne i Oslo i mange måneder. Og den hadde magi...</a:t>
            </a:r>
          </a:p>
          <a:p>
            <a:r>
              <a:rPr lang="nb-NO" dirty="0" smtClean="0"/>
              <a:t>Gullforgylt front( uten at lyden ble noe bedere av den grunn ) men akk, den ble for dyr for meg. Så motløs leverte jeg den tilbake</a:t>
            </a:r>
            <a:endParaRPr lang="nb-NO"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64704"/>
          </a:xfrm>
        </p:spPr>
        <p:txBody>
          <a:bodyPr>
            <a:normAutofit/>
          </a:bodyPr>
          <a:lstStyle/>
          <a:p>
            <a:r>
              <a:rPr lang="nb-NO" dirty="0" smtClean="0"/>
              <a:t>MASSE UTPRØVING.</a:t>
            </a:r>
            <a:endParaRPr lang="nb-NO" dirty="0"/>
          </a:p>
        </p:txBody>
      </p:sp>
      <p:pic>
        <p:nvPicPr>
          <p:cNvPr id="4" name="Content Placeholder 3" descr="487camb.promo_.jpg"/>
          <p:cNvPicPr>
            <a:picLocks noGrp="1" noChangeAspect="1"/>
          </p:cNvPicPr>
          <p:nvPr>
            <p:ph idx="1"/>
          </p:nvPr>
        </p:nvPicPr>
        <p:blipFill>
          <a:blip r:embed="rId2" cstate="print"/>
          <a:stretch>
            <a:fillRect/>
          </a:stretch>
        </p:blipFill>
        <p:spPr>
          <a:xfrm>
            <a:off x="0" y="620688"/>
            <a:ext cx="4716016" cy="2263688"/>
          </a:xfrm>
        </p:spPr>
      </p:pic>
      <p:sp>
        <p:nvSpPr>
          <p:cNvPr id="5" name="TextBox 4"/>
          <p:cNvSpPr txBox="1"/>
          <p:nvPr/>
        </p:nvSpPr>
        <p:spPr>
          <a:xfrm>
            <a:off x="4716016" y="692696"/>
            <a:ext cx="4248472" cy="3970318"/>
          </a:xfrm>
          <a:prstGeom prst="rect">
            <a:avLst/>
          </a:prstGeom>
          <a:noFill/>
        </p:spPr>
        <p:txBody>
          <a:bodyPr wrap="square" rtlCol="0">
            <a:spAutoFit/>
          </a:bodyPr>
          <a:lstStyle/>
          <a:p>
            <a:r>
              <a:rPr lang="nb-NO" dirty="0" smtClean="0"/>
              <a:t>CAMBRIDGE sin CD-1. var en ekte hig end cd spiller jeg lånte av Geir Tømmervik som nå hadde kjøpt opp Oslo Hi-Fi Senter.</a:t>
            </a:r>
          </a:p>
          <a:p>
            <a:r>
              <a:rPr lang="nb-NO" dirty="0" smtClean="0"/>
              <a:t>Han mente bedtemt at dette var den beste.</a:t>
            </a:r>
          </a:p>
          <a:p>
            <a:r>
              <a:rPr lang="nb-NO" dirty="0" smtClean="0"/>
              <a:t>Det han ikke visste, var at det allerede hjemme sto en spillter ny Yamaha cdx-1100</a:t>
            </a:r>
          </a:p>
          <a:p>
            <a:r>
              <a:rPr lang="nb-NO" dirty="0" smtClean="0"/>
              <a:t>Men god var den. På bildet er den 3-delt.</a:t>
            </a:r>
          </a:p>
          <a:p>
            <a:r>
              <a:rPr lang="nb-NO" dirty="0" smtClean="0"/>
              <a:t>Dvs : drivverk, digitaldel, og analogdel. Den jeg lånte hadde en boks i tillegg. Den hadde ingen lydoppgave. Den hadde 3 stk display.</a:t>
            </a:r>
          </a:p>
          <a:p>
            <a:r>
              <a:rPr lang="nb-NO" dirty="0" smtClean="0"/>
              <a:t>Ett som viste bitt rate, ett som viste bitt rate feil, og ett som viste hvor mange spilleren klarte å rette opp. Dette har jeg ikke sett siden.</a:t>
            </a:r>
            <a:endParaRPr lang="nb-NO" dirty="0"/>
          </a:p>
        </p:txBody>
      </p:sp>
      <p:pic>
        <p:nvPicPr>
          <p:cNvPr id="6" name="Picture 5" descr="$_35.JPG"/>
          <p:cNvPicPr>
            <a:picLocks noChangeAspect="1"/>
          </p:cNvPicPr>
          <p:nvPr/>
        </p:nvPicPr>
        <p:blipFill>
          <a:blip r:embed="rId3" cstate="print"/>
          <a:stretch>
            <a:fillRect/>
          </a:stretch>
        </p:blipFill>
        <p:spPr>
          <a:xfrm>
            <a:off x="0" y="3356992"/>
            <a:ext cx="4709876" cy="3501008"/>
          </a:xfrm>
          <a:prstGeom prst="rect">
            <a:avLst/>
          </a:prstGeom>
        </p:spPr>
      </p:pic>
      <p:sp>
        <p:nvSpPr>
          <p:cNvPr id="7" name="TextBox 6"/>
          <p:cNvSpPr txBox="1"/>
          <p:nvPr/>
        </p:nvSpPr>
        <p:spPr>
          <a:xfrm>
            <a:off x="4716016" y="4653136"/>
            <a:ext cx="4427984" cy="1477328"/>
          </a:xfrm>
          <a:prstGeom prst="rect">
            <a:avLst/>
          </a:prstGeom>
          <a:noFill/>
        </p:spPr>
        <p:txBody>
          <a:bodyPr wrap="square" rtlCol="0">
            <a:spAutoFit/>
          </a:bodyPr>
          <a:lstStyle/>
          <a:p>
            <a:r>
              <a:rPr lang="nb-NO" dirty="0" smtClean="0"/>
              <a:t>YAMAHA Sitt normale topp system i Norge.</a:t>
            </a:r>
          </a:p>
          <a:p>
            <a:r>
              <a:rPr lang="nb-NO" dirty="0" smtClean="0"/>
              <a:t>M-85 POWER, C-85 PRE, OG T-85 TUNER.</a:t>
            </a:r>
          </a:p>
          <a:p>
            <a:r>
              <a:rPr lang="nb-NO" dirty="0" smtClean="0"/>
              <a:t>Vel, det kom ikke veldig langt opp på stigen.</a:t>
            </a:r>
          </a:p>
          <a:p>
            <a:r>
              <a:rPr lang="nb-NO" dirty="0" smtClean="0"/>
              <a:t>Til tross for sine 2 x 256 w rms 8 ohm.</a:t>
            </a:r>
          </a:p>
          <a:p>
            <a:r>
              <a:rPr lang="nb-NO" dirty="0" smtClean="0"/>
              <a:t>Veiet og funnet for lett.</a:t>
            </a:r>
            <a:endParaRPr lang="nb-NO"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OG MERE UTPRØVING.</a:t>
            </a:r>
            <a:endParaRPr lang="nb-NO" dirty="0"/>
          </a:p>
        </p:txBody>
      </p:sp>
      <p:pic>
        <p:nvPicPr>
          <p:cNvPr id="4" name="Content Placeholder 3" descr="l-08m-h.jpg"/>
          <p:cNvPicPr>
            <a:picLocks noGrp="1" noChangeAspect="1"/>
          </p:cNvPicPr>
          <p:nvPr>
            <p:ph idx="1"/>
          </p:nvPr>
        </p:nvPicPr>
        <p:blipFill>
          <a:blip r:embed="rId2" cstate="print"/>
          <a:stretch>
            <a:fillRect/>
          </a:stretch>
        </p:blipFill>
        <p:spPr>
          <a:xfrm>
            <a:off x="0" y="620689"/>
            <a:ext cx="4283968" cy="3643526"/>
          </a:xfrm>
        </p:spPr>
      </p:pic>
      <p:pic>
        <p:nvPicPr>
          <p:cNvPr id="5" name="Picture 4" descr="nedlasting (2).jpg"/>
          <p:cNvPicPr>
            <a:picLocks noChangeAspect="1"/>
          </p:cNvPicPr>
          <p:nvPr/>
        </p:nvPicPr>
        <p:blipFill>
          <a:blip r:embed="rId3" cstate="print"/>
          <a:stretch>
            <a:fillRect/>
          </a:stretch>
        </p:blipFill>
        <p:spPr>
          <a:xfrm>
            <a:off x="4283968" y="620688"/>
            <a:ext cx="4860033" cy="3640334"/>
          </a:xfrm>
          <a:prstGeom prst="rect">
            <a:avLst/>
          </a:prstGeom>
        </p:spPr>
      </p:pic>
      <p:sp>
        <p:nvSpPr>
          <p:cNvPr id="6" name="TextBox 5"/>
          <p:cNvSpPr txBox="1"/>
          <p:nvPr/>
        </p:nvSpPr>
        <p:spPr>
          <a:xfrm>
            <a:off x="0" y="4293096"/>
            <a:ext cx="9144000" cy="2031325"/>
          </a:xfrm>
          <a:prstGeom prst="rect">
            <a:avLst/>
          </a:prstGeom>
          <a:noFill/>
        </p:spPr>
        <p:txBody>
          <a:bodyPr wrap="square" rtlCol="0">
            <a:spAutoFit/>
          </a:bodyPr>
          <a:lstStyle/>
          <a:p>
            <a:r>
              <a:rPr lang="nb-NO" dirty="0" smtClean="0"/>
              <a:t>                            KENWOOD. MOD. M-08 MONO POWER AMP. C-08 PREAMP.</a:t>
            </a:r>
          </a:p>
          <a:p>
            <a:r>
              <a:rPr lang="nb-NO" dirty="0" smtClean="0"/>
              <a:t>Egentlig bare for moro. Men du vet jo aldrig. Dette skulle bli arvtakerne til 07, og 09 komponentene fra Kenwood. Vel, de ble ikke det. Sikkert bra til prisen. Men langt igjenn til gammel høyde.</a:t>
            </a:r>
          </a:p>
          <a:p>
            <a:r>
              <a:rPr lang="nb-NO" dirty="0" smtClean="0"/>
              <a:t>De ser jo ut som noen vifteovner jo... Sa folk. Ja... Egentlig.</a:t>
            </a:r>
          </a:p>
          <a:p>
            <a:r>
              <a:rPr lang="nb-NO" dirty="0" smtClean="0"/>
              <a:t>160 w rms 8 ohm.</a:t>
            </a:r>
          </a:p>
          <a:p>
            <a:r>
              <a:rPr lang="nb-NO" dirty="0" smtClean="0"/>
              <a:t>Zigma drive. Men det hjalp jo sam sakt ingen ting.</a:t>
            </a:r>
            <a:endParaRPr lang="nb-NO"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ANDRE KJØP OGSÅ...</a:t>
            </a:r>
            <a:endParaRPr lang="nb-NO" dirty="0"/>
          </a:p>
        </p:txBody>
      </p:sp>
      <p:pic>
        <p:nvPicPr>
          <p:cNvPr id="4" name="Content Placeholder 3" descr="yamaha_tx-900_front_panel.jpg"/>
          <p:cNvPicPr>
            <a:picLocks noGrp="1" noChangeAspect="1"/>
          </p:cNvPicPr>
          <p:nvPr>
            <p:ph idx="1"/>
          </p:nvPr>
        </p:nvPicPr>
        <p:blipFill>
          <a:blip r:embed="rId2" cstate="print"/>
          <a:srcRect l="1876" t="60575" r="36875" b="4000"/>
          <a:stretch>
            <a:fillRect/>
          </a:stretch>
        </p:blipFill>
        <p:spPr>
          <a:xfrm>
            <a:off x="0" y="620688"/>
            <a:ext cx="5040560" cy="1440160"/>
          </a:xfrm>
        </p:spPr>
      </p:pic>
      <p:sp>
        <p:nvSpPr>
          <p:cNvPr id="5" name="TextBox 4"/>
          <p:cNvSpPr txBox="1"/>
          <p:nvPr/>
        </p:nvSpPr>
        <p:spPr>
          <a:xfrm>
            <a:off x="5076056" y="692696"/>
            <a:ext cx="4067944" cy="1200329"/>
          </a:xfrm>
          <a:prstGeom prst="rect">
            <a:avLst/>
          </a:prstGeom>
          <a:noFill/>
        </p:spPr>
        <p:txBody>
          <a:bodyPr wrap="square" rtlCol="0">
            <a:spAutoFit/>
          </a:bodyPr>
          <a:lstStyle/>
          <a:p>
            <a:r>
              <a:rPr lang="nb-NO" dirty="0" smtClean="0"/>
              <a:t>YAMAHA TX-900 TUNER.</a:t>
            </a:r>
          </a:p>
          <a:p>
            <a:r>
              <a:rPr lang="nb-NO" dirty="0" smtClean="0"/>
              <a:t>Denne ble kjøpt. Vel. Det var etter av NEMKO hadde sett om den bestod testen som sikker i Norge. Dugde den....</a:t>
            </a:r>
            <a:endParaRPr lang="nb-NO" dirty="0"/>
          </a:p>
        </p:txBody>
      </p:sp>
      <p:pic>
        <p:nvPicPr>
          <p:cNvPr id="7" name="Picture 6" descr="dsp-1.JPG"/>
          <p:cNvPicPr>
            <a:picLocks noChangeAspect="1"/>
          </p:cNvPicPr>
          <p:nvPr/>
        </p:nvPicPr>
        <p:blipFill>
          <a:blip r:embed="rId3" cstate="print"/>
          <a:stretch>
            <a:fillRect/>
          </a:stretch>
        </p:blipFill>
        <p:spPr>
          <a:xfrm>
            <a:off x="1" y="1844825"/>
            <a:ext cx="5004047" cy="1720569"/>
          </a:xfrm>
          <a:prstGeom prst="rect">
            <a:avLst/>
          </a:prstGeom>
        </p:spPr>
      </p:pic>
      <p:sp>
        <p:nvSpPr>
          <p:cNvPr id="8" name="TextBox 7"/>
          <p:cNvSpPr txBox="1"/>
          <p:nvPr/>
        </p:nvSpPr>
        <p:spPr>
          <a:xfrm>
            <a:off x="5076056" y="1988840"/>
            <a:ext cx="4067944" cy="4524315"/>
          </a:xfrm>
          <a:prstGeom prst="rect">
            <a:avLst/>
          </a:prstGeom>
          <a:noFill/>
        </p:spPr>
        <p:txBody>
          <a:bodyPr wrap="square" rtlCol="0">
            <a:spAutoFit/>
          </a:bodyPr>
          <a:lstStyle/>
          <a:p>
            <a:r>
              <a:rPr lang="nb-NO" dirty="0" smtClean="0"/>
              <a:t>YAMAHA DSP-1 digital soudfield prosessor</a:t>
            </a:r>
          </a:p>
          <a:p>
            <a:r>
              <a:rPr lang="nb-NO" dirty="0" smtClean="0"/>
              <a:t>YAMAHA M-35 2/3-4 kanals power</a:t>
            </a:r>
          </a:p>
          <a:p>
            <a:r>
              <a:rPr lang="nb-NO" dirty="0" smtClean="0"/>
              <a:t>YAMAHA MVS-1 master volum kontroll</a:t>
            </a:r>
          </a:p>
          <a:p>
            <a:r>
              <a:rPr lang="nb-NO" dirty="0" smtClean="0"/>
              <a:t>Jeg var garantert den første i Norge med dette helt nye systemet. Man kunne etterligne klangmiljøer her, ved hjelp av 4 ekstra høytalere. 2 ekstra foran over hovedhøytalerne, og to ekstra bak. Helt likt surround systemer i nyere tid.</a:t>
            </a:r>
          </a:p>
          <a:p>
            <a:r>
              <a:rPr lang="nb-NO" dirty="0" smtClean="0"/>
              <a:t>Noe som het ”dolby syrround” var også ett option. Det trengs vel ingen nermere presentasjon.</a:t>
            </a:r>
          </a:p>
          <a:p>
            <a:r>
              <a:rPr lang="nb-NO" dirty="0" smtClean="0"/>
              <a:t>Men dette var den første sivilboksen her til lands, som hadde dette.</a:t>
            </a:r>
          </a:p>
          <a:p>
            <a:endParaRPr lang="nb-NO" dirty="0"/>
          </a:p>
        </p:txBody>
      </p:sp>
      <p:pic>
        <p:nvPicPr>
          <p:cNvPr id="9" name="Picture 8" descr="nedlasting.jpg"/>
          <p:cNvPicPr>
            <a:picLocks noChangeAspect="1"/>
          </p:cNvPicPr>
          <p:nvPr/>
        </p:nvPicPr>
        <p:blipFill>
          <a:blip r:embed="rId4" cstate="print"/>
          <a:srcRect r="-160" b="26186"/>
          <a:stretch>
            <a:fillRect/>
          </a:stretch>
        </p:blipFill>
        <p:spPr>
          <a:xfrm>
            <a:off x="827584" y="4797152"/>
            <a:ext cx="4032448" cy="936104"/>
          </a:xfrm>
          <a:prstGeom prst="rect">
            <a:avLst/>
          </a:prstGeom>
        </p:spPr>
      </p:pic>
      <p:pic>
        <p:nvPicPr>
          <p:cNvPr id="10" name="Picture 9" descr="images.jpg"/>
          <p:cNvPicPr>
            <a:picLocks noChangeAspect="1"/>
          </p:cNvPicPr>
          <p:nvPr/>
        </p:nvPicPr>
        <p:blipFill>
          <a:blip r:embed="rId5" cstate="print"/>
          <a:srcRect r="857" b="22119"/>
          <a:stretch>
            <a:fillRect/>
          </a:stretch>
        </p:blipFill>
        <p:spPr>
          <a:xfrm>
            <a:off x="755576" y="3573017"/>
            <a:ext cx="4104456" cy="115212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VIDERE OG V........</a:t>
            </a:r>
            <a:endParaRPr lang="nb-NO" dirty="0"/>
          </a:p>
        </p:txBody>
      </p:sp>
      <p:pic>
        <p:nvPicPr>
          <p:cNvPr id="4" name="Content Placeholder 3" descr="135652270680e0e227b094ea01b0f715.jpg"/>
          <p:cNvPicPr>
            <a:picLocks noGrp="1" noChangeAspect="1"/>
          </p:cNvPicPr>
          <p:nvPr>
            <p:ph idx="1"/>
          </p:nvPr>
        </p:nvPicPr>
        <p:blipFill>
          <a:blip r:embed="rId2" cstate="print"/>
          <a:stretch>
            <a:fillRect/>
          </a:stretch>
        </p:blipFill>
        <p:spPr>
          <a:xfrm>
            <a:off x="6911191" y="620688"/>
            <a:ext cx="2232810" cy="4536504"/>
          </a:xfrm>
        </p:spPr>
      </p:pic>
      <p:pic>
        <p:nvPicPr>
          <p:cNvPr id="5" name="Picture 4" descr="dynaudio.jpg"/>
          <p:cNvPicPr>
            <a:picLocks noChangeAspect="1"/>
          </p:cNvPicPr>
          <p:nvPr/>
        </p:nvPicPr>
        <p:blipFill>
          <a:blip r:embed="rId3" cstate="print"/>
          <a:stretch>
            <a:fillRect/>
          </a:stretch>
        </p:blipFill>
        <p:spPr>
          <a:xfrm>
            <a:off x="179512" y="692696"/>
            <a:ext cx="6667500" cy="4448175"/>
          </a:xfrm>
          <a:prstGeom prst="rect">
            <a:avLst/>
          </a:prstGeom>
        </p:spPr>
      </p:pic>
      <p:sp>
        <p:nvSpPr>
          <p:cNvPr id="6" name="TextBox 5"/>
          <p:cNvSpPr txBox="1"/>
          <p:nvPr/>
        </p:nvSpPr>
        <p:spPr>
          <a:xfrm>
            <a:off x="179512" y="5229200"/>
            <a:ext cx="8856984" cy="1477328"/>
          </a:xfrm>
          <a:prstGeom prst="rect">
            <a:avLst/>
          </a:prstGeom>
          <a:noFill/>
        </p:spPr>
        <p:txBody>
          <a:bodyPr wrap="square" rtlCol="0">
            <a:spAutoFit/>
          </a:bodyPr>
          <a:lstStyle/>
          <a:p>
            <a:r>
              <a:rPr lang="nb-NO" dirty="0" smtClean="0"/>
              <a:t>DYNAUDIO CONSEQUENCE D-5. de hette det den gangen.</a:t>
            </a:r>
          </a:p>
          <a:p>
            <a:r>
              <a:rPr lang="nb-NO" dirty="0" smtClean="0"/>
              <a:t>Da jeg bodde i Oslo, ble jeg med Geir ( husker ikke etternavn) , til Danmark. Han mente at disse spilte fletta av alt. Så jeg kjøpte de der nede. å (smuglet) dem inn i Norge. Jeg  syntes slett ikke de forsvarte prisen sin. Så jeg sokgte de etter ca 5 mnd.</a:t>
            </a:r>
          </a:p>
          <a:p>
            <a:r>
              <a:rPr lang="nb-NO" dirty="0" smtClean="0"/>
              <a:t>Med fortjeneste, he he. I dag viser det seg at de er svært ettertraktet, og kan bestilles</a:t>
            </a:r>
            <a:endParaRPr lang="nb-NO"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Så... Ja da var vi vel igang.</a:t>
            </a:r>
            <a:endParaRPr lang="nb-NO" dirty="0"/>
          </a:p>
        </p:txBody>
      </p:sp>
      <p:pic>
        <p:nvPicPr>
          <p:cNvPr id="4" name="Content Placeholder 3" descr="CRI_210119.jpg"/>
          <p:cNvPicPr>
            <a:picLocks noGrp="1" noChangeAspect="1"/>
          </p:cNvPicPr>
          <p:nvPr>
            <p:ph idx="1"/>
          </p:nvPr>
        </p:nvPicPr>
        <p:blipFill>
          <a:blip r:embed="rId2" cstate="print"/>
          <a:stretch>
            <a:fillRect/>
          </a:stretch>
        </p:blipFill>
        <p:spPr>
          <a:xfrm>
            <a:off x="-1" y="1052736"/>
            <a:ext cx="4400489" cy="2376264"/>
          </a:xfrm>
        </p:spPr>
      </p:pic>
      <p:pic>
        <p:nvPicPr>
          <p:cNvPr id="5" name="Picture 4" descr="imagemagic.jpg"/>
          <p:cNvPicPr>
            <a:picLocks noChangeAspect="1"/>
          </p:cNvPicPr>
          <p:nvPr/>
        </p:nvPicPr>
        <p:blipFill>
          <a:blip r:embed="rId3" cstate="print"/>
          <a:stretch>
            <a:fillRect/>
          </a:stretch>
        </p:blipFill>
        <p:spPr>
          <a:xfrm>
            <a:off x="0" y="3501008"/>
            <a:ext cx="4355976" cy="2903983"/>
          </a:xfrm>
          <a:prstGeom prst="rect">
            <a:avLst/>
          </a:prstGeom>
        </p:spPr>
      </p:pic>
      <p:sp>
        <p:nvSpPr>
          <p:cNvPr id="6" name="TextBox 5"/>
          <p:cNvSpPr txBox="1"/>
          <p:nvPr/>
        </p:nvSpPr>
        <p:spPr>
          <a:xfrm>
            <a:off x="4427984" y="1124744"/>
            <a:ext cx="4536504" cy="4524315"/>
          </a:xfrm>
          <a:prstGeom prst="rect">
            <a:avLst/>
          </a:prstGeom>
          <a:noFill/>
        </p:spPr>
        <p:txBody>
          <a:bodyPr wrap="square" rtlCol="0">
            <a:spAutoFit/>
          </a:bodyPr>
          <a:lstStyle/>
          <a:p>
            <a:r>
              <a:rPr lang="nb-NO" sz="2400" dirty="0" smtClean="0"/>
              <a:t>B&amp;O. SYSTEM.</a:t>
            </a:r>
          </a:p>
          <a:p>
            <a:r>
              <a:rPr lang="nb-NO" sz="2400" dirty="0" smtClean="0"/>
              <a:t>BEOMASTER 1200.</a:t>
            </a:r>
          </a:p>
          <a:p>
            <a:r>
              <a:rPr lang="nb-NO" sz="2400" dirty="0" smtClean="0"/>
              <a:t>2 X 20 W DIN (4ohm, 48-12khz, 1% forvregning. Stoort den gang</a:t>
            </a:r>
          </a:p>
          <a:p>
            <a:endParaRPr lang="nb-NO" sz="2400" dirty="0"/>
          </a:p>
          <a:p>
            <a:endParaRPr lang="nb-NO" sz="2400" dirty="0" smtClean="0"/>
          </a:p>
          <a:p>
            <a:r>
              <a:rPr lang="nb-NO" sz="2400" dirty="0" smtClean="0"/>
              <a:t>BEOGRAM 1000.</a:t>
            </a:r>
          </a:p>
          <a:p>
            <a:r>
              <a:rPr lang="nb-NO" sz="2400" dirty="0" smtClean="0"/>
              <a:t>Dette var egentlig en flott sak. Langt forut for sin tid da den ble lansert i 1957. ble brukt av mange radio stasjoner verden over. Flytende oppheng må vite</a:t>
            </a:r>
            <a:endParaRPr lang="nb-NO"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rmAutofit/>
          </a:bodyPr>
          <a:lstStyle/>
          <a:p>
            <a:r>
              <a:rPr lang="nb-NO" dirty="0" smtClean="0"/>
              <a:t>QUADRAL HØYTALERE.</a:t>
            </a:r>
            <a:endParaRPr lang="nb-NO" dirty="0"/>
          </a:p>
        </p:txBody>
      </p:sp>
      <p:pic>
        <p:nvPicPr>
          <p:cNvPr id="4" name="Content Placeholder 3" descr="quadral-amun-bj-1986_774.jpg"/>
          <p:cNvPicPr>
            <a:picLocks noGrp="1" noChangeAspect="1"/>
          </p:cNvPicPr>
          <p:nvPr>
            <p:ph idx="1"/>
          </p:nvPr>
        </p:nvPicPr>
        <p:blipFill>
          <a:blip r:embed="rId2" cstate="print"/>
          <a:stretch>
            <a:fillRect/>
          </a:stretch>
        </p:blipFill>
        <p:spPr>
          <a:xfrm>
            <a:off x="2195736" y="620688"/>
            <a:ext cx="2052228" cy="2736304"/>
          </a:xfrm>
        </p:spPr>
      </p:pic>
      <p:pic>
        <p:nvPicPr>
          <p:cNvPr id="5" name="Picture 4" descr="nedlasting.jpg"/>
          <p:cNvPicPr>
            <a:picLocks noChangeAspect="1"/>
          </p:cNvPicPr>
          <p:nvPr/>
        </p:nvPicPr>
        <p:blipFill>
          <a:blip r:embed="rId3" cstate="print"/>
          <a:stretch>
            <a:fillRect/>
          </a:stretch>
        </p:blipFill>
        <p:spPr>
          <a:xfrm>
            <a:off x="0" y="620688"/>
            <a:ext cx="2191224" cy="2736304"/>
          </a:xfrm>
          <a:prstGeom prst="rect">
            <a:avLst/>
          </a:prstGeom>
        </p:spPr>
      </p:pic>
      <p:pic>
        <p:nvPicPr>
          <p:cNvPr id="6" name="Picture 5" descr="IMG_6969.jpg"/>
          <p:cNvPicPr>
            <a:picLocks noChangeAspect="1"/>
          </p:cNvPicPr>
          <p:nvPr/>
        </p:nvPicPr>
        <p:blipFill>
          <a:blip r:embed="rId4" cstate="print"/>
          <a:stretch>
            <a:fillRect/>
          </a:stretch>
        </p:blipFill>
        <p:spPr>
          <a:xfrm>
            <a:off x="4283968" y="620688"/>
            <a:ext cx="1693088" cy="2736304"/>
          </a:xfrm>
          <a:prstGeom prst="rect">
            <a:avLst/>
          </a:prstGeom>
        </p:spPr>
      </p:pic>
      <p:pic>
        <p:nvPicPr>
          <p:cNvPr id="7" name="Picture 6" descr="279423329_1_261x203_kolumny-quadral-allsonic-sm-150-ii-stan-idealny-bielawa.jpg"/>
          <p:cNvPicPr>
            <a:picLocks noChangeAspect="1"/>
          </p:cNvPicPr>
          <p:nvPr/>
        </p:nvPicPr>
        <p:blipFill>
          <a:blip r:embed="rId5" cstate="print"/>
          <a:stretch>
            <a:fillRect/>
          </a:stretch>
        </p:blipFill>
        <p:spPr>
          <a:xfrm>
            <a:off x="5963462" y="764704"/>
            <a:ext cx="3180538" cy="2376264"/>
          </a:xfrm>
          <a:prstGeom prst="rect">
            <a:avLst/>
          </a:prstGeom>
        </p:spPr>
      </p:pic>
      <p:sp>
        <p:nvSpPr>
          <p:cNvPr id="8" name="TextBox 7"/>
          <p:cNvSpPr txBox="1"/>
          <p:nvPr/>
        </p:nvSpPr>
        <p:spPr>
          <a:xfrm>
            <a:off x="0" y="3356992"/>
            <a:ext cx="9144000" cy="3139321"/>
          </a:xfrm>
          <a:prstGeom prst="rect">
            <a:avLst/>
          </a:prstGeom>
          <a:noFill/>
        </p:spPr>
        <p:txBody>
          <a:bodyPr wrap="square" rtlCol="0">
            <a:spAutoFit/>
          </a:bodyPr>
          <a:lstStyle/>
          <a:p>
            <a:r>
              <a:rPr lang="nb-NO" dirty="0" smtClean="0"/>
              <a:t>QUADRAL . MONTAN               AMUN                     QUINTASS                          ALL CRAFT 150</a:t>
            </a:r>
          </a:p>
          <a:p>
            <a:r>
              <a:rPr lang="nb-NO" dirty="0" smtClean="0"/>
              <a:t>Under perioden hos NARUD YAMAHA, ønsket både jeg og ledelsen ett høytaler merke vi kunne representere, og selge. Quadral var på den tiden Tysklands nest største høytaler fabrikant, (bare CANTON var større )</a:t>
            </a:r>
          </a:p>
          <a:p>
            <a:r>
              <a:rPr lang="nb-NO" dirty="0" smtClean="0"/>
              <a:t>Disse 4 modellene ble bestilt og prøvd.</a:t>
            </a:r>
          </a:p>
          <a:p>
            <a:r>
              <a:rPr lang="nb-NO" dirty="0" smtClean="0"/>
              <a:t>Det ble ikke noe av dette. Ikke fordi høytalerne var dårlig, tvert i mot. </a:t>
            </a:r>
          </a:p>
          <a:p>
            <a:r>
              <a:rPr lang="nb-NO" dirty="0" smtClean="0"/>
              <a:t>Jappetiden var over, og markedet gikk net 37 % første året. Og med en elendig ledelse, så snudde de og snublet på målstreken. Firmaet gikk konkurs 3 år etter at jeg sa takk for meg.</a:t>
            </a:r>
          </a:p>
          <a:p>
            <a:r>
              <a:rPr lang="nb-NO" dirty="0" smtClean="0"/>
              <a:t>Alle i min avdeling så hvor det bar, og sluttet etter tur.</a:t>
            </a:r>
          </a:p>
          <a:p>
            <a:r>
              <a:rPr lang="nb-NO" dirty="0" smtClean="0"/>
              <a:t>Kjell Arne Axselsen, min sjef hos Yamaha, startet ACUSTIKK, og representerer enda KEF høytalere i Norge. Han var den siste av oss som forlot det synkende skip....</a:t>
            </a:r>
            <a:endParaRPr lang="nb-NO"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OG ATTER VIDERE...</a:t>
            </a:r>
            <a:endParaRPr lang="nb-NO" dirty="0"/>
          </a:p>
        </p:txBody>
      </p:sp>
      <p:pic>
        <p:nvPicPr>
          <p:cNvPr id="4" name="Content Placeholder 3" descr="l250ti.jpg"/>
          <p:cNvPicPr>
            <a:picLocks noGrp="1" noChangeAspect="1"/>
          </p:cNvPicPr>
          <p:nvPr>
            <p:ph idx="1"/>
          </p:nvPr>
        </p:nvPicPr>
        <p:blipFill>
          <a:blip r:embed="rId2" cstate="print"/>
          <a:stretch>
            <a:fillRect/>
          </a:stretch>
        </p:blipFill>
        <p:spPr>
          <a:xfrm>
            <a:off x="0" y="620688"/>
            <a:ext cx="3563887" cy="3472586"/>
          </a:xfrm>
        </p:spPr>
      </p:pic>
      <p:pic>
        <p:nvPicPr>
          <p:cNvPr id="5" name="Picture 4" descr="dd55000-2-1.jpg"/>
          <p:cNvPicPr>
            <a:picLocks noChangeAspect="1"/>
          </p:cNvPicPr>
          <p:nvPr/>
        </p:nvPicPr>
        <p:blipFill>
          <a:blip r:embed="rId3" cstate="print"/>
          <a:stretch>
            <a:fillRect/>
          </a:stretch>
        </p:blipFill>
        <p:spPr>
          <a:xfrm>
            <a:off x="3905250" y="620688"/>
            <a:ext cx="5238750" cy="3486150"/>
          </a:xfrm>
          <a:prstGeom prst="rect">
            <a:avLst/>
          </a:prstGeom>
        </p:spPr>
      </p:pic>
      <p:sp>
        <p:nvSpPr>
          <p:cNvPr id="6" name="TextBox 5"/>
          <p:cNvSpPr txBox="1"/>
          <p:nvPr/>
        </p:nvSpPr>
        <p:spPr>
          <a:xfrm>
            <a:off x="0" y="4077072"/>
            <a:ext cx="9144000" cy="1754326"/>
          </a:xfrm>
          <a:prstGeom prst="rect">
            <a:avLst/>
          </a:prstGeom>
          <a:noFill/>
        </p:spPr>
        <p:txBody>
          <a:bodyPr wrap="square" rtlCol="0">
            <a:spAutoFit/>
          </a:bodyPr>
          <a:lstStyle/>
          <a:p>
            <a:r>
              <a:rPr lang="nb-NO" dirty="0" smtClean="0"/>
              <a:t>JBL              TI-250                                                                      DD-55000 EVEREST</a:t>
            </a:r>
          </a:p>
          <a:p>
            <a:r>
              <a:rPr lang="nb-NO" dirty="0" smtClean="0"/>
              <a:t>Jeg hadde så sabla bra sammarbeid med de fleste, Erilg Neby, osv.</a:t>
            </a:r>
          </a:p>
          <a:p>
            <a:r>
              <a:rPr lang="nb-NO" dirty="0" smtClean="0"/>
              <a:t> lånte ett sett ti250 på ubestemt tid. De stod nesten hele min Oslo tid hjemme hos meg.</a:t>
            </a:r>
          </a:p>
          <a:p>
            <a:r>
              <a:rPr lang="nb-NO" dirty="0" smtClean="0"/>
              <a:t>Egentil rart jeg ikke kjøpte de, med det var ett par ting i forhold til Infinityène mine.</a:t>
            </a:r>
          </a:p>
          <a:p>
            <a:r>
              <a:rPr lang="nb-NO" dirty="0" smtClean="0"/>
              <a:t>Everest tar jeg kun med som en kurjositet. Var aldrig aktuelle å kjøpe, verken av plass, pris, eller lydmessige årsaker. Men syntes jeg har hørt de såpass mye at jeg kjenner dem</a:t>
            </a:r>
            <a:endParaRPr lang="nb-NO"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HJEM IGJEN.</a:t>
            </a:r>
            <a:endParaRPr lang="nb-NO" dirty="0"/>
          </a:p>
        </p:txBody>
      </p:sp>
      <p:pic>
        <p:nvPicPr>
          <p:cNvPr id="4" name="Content Placeholder 3" descr="633512-infinity_kappa_9_speakers.jpg"/>
          <p:cNvPicPr>
            <a:picLocks noGrp="1" noChangeAspect="1"/>
          </p:cNvPicPr>
          <p:nvPr>
            <p:ph idx="1"/>
          </p:nvPr>
        </p:nvPicPr>
        <p:blipFill>
          <a:blip r:embed="rId2" cstate="print"/>
          <a:stretch>
            <a:fillRect/>
          </a:stretch>
        </p:blipFill>
        <p:spPr>
          <a:xfrm>
            <a:off x="0" y="620688"/>
            <a:ext cx="3507201" cy="4248471"/>
          </a:xfrm>
        </p:spPr>
      </p:pic>
      <p:pic>
        <p:nvPicPr>
          <p:cNvPr id="5" name="Picture 4" descr="Kappa_9A.jpg"/>
          <p:cNvPicPr>
            <a:picLocks noChangeAspect="1"/>
          </p:cNvPicPr>
          <p:nvPr/>
        </p:nvPicPr>
        <p:blipFill>
          <a:blip r:embed="rId3" cstate="print"/>
          <a:stretch>
            <a:fillRect/>
          </a:stretch>
        </p:blipFill>
        <p:spPr>
          <a:xfrm>
            <a:off x="5868144" y="596085"/>
            <a:ext cx="3275856" cy="4395107"/>
          </a:xfrm>
          <a:prstGeom prst="rect">
            <a:avLst/>
          </a:prstGeom>
        </p:spPr>
      </p:pic>
      <p:sp>
        <p:nvSpPr>
          <p:cNvPr id="7" name="TextBox 6"/>
          <p:cNvSpPr txBox="1"/>
          <p:nvPr/>
        </p:nvSpPr>
        <p:spPr>
          <a:xfrm>
            <a:off x="3491880" y="692696"/>
            <a:ext cx="2520280" cy="3416320"/>
          </a:xfrm>
          <a:prstGeom prst="rect">
            <a:avLst/>
          </a:prstGeom>
          <a:noFill/>
        </p:spPr>
        <p:txBody>
          <a:bodyPr wrap="square" rtlCol="0">
            <a:spAutoFit/>
          </a:bodyPr>
          <a:lstStyle/>
          <a:p>
            <a:r>
              <a:rPr lang="nb-NO" dirty="0" smtClean="0"/>
              <a:t>1987. Jappetiden er vikelig satt igang. Jeg å Svein starter vår første butikk sammen.Svein hadde vert i drift for</a:t>
            </a:r>
          </a:p>
          <a:p>
            <a:r>
              <a:rPr lang="nb-NO" dirty="0" smtClean="0"/>
              <a:t>BOHAS, huuhh.... Ett par mnd..</a:t>
            </a:r>
          </a:p>
          <a:p>
            <a:r>
              <a:rPr lang="nb-NO" dirty="0" smtClean="0"/>
              <a:t>Med egen butikk, ble det ikke mindre utstyr.</a:t>
            </a:r>
          </a:p>
          <a:p>
            <a:r>
              <a:rPr lang="nb-NO" dirty="0" smtClean="0"/>
              <a:t>Butikken het nemlig</a:t>
            </a:r>
          </a:p>
          <a:p>
            <a:r>
              <a:rPr lang="nb-NO" dirty="0" smtClean="0"/>
              <a:t>STEREOPHONIC, og drev med.. Ja lyyyd.</a:t>
            </a:r>
            <a:endParaRPr lang="nb-NO" dirty="0"/>
          </a:p>
        </p:txBody>
      </p:sp>
      <p:sp>
        <p:nvSpPr>
          <p:cNvPr id="8" name="TextBox 7"/>
          <p:cNvSpPr txBox="1"/>
          <p:nvPr/>
        </p:nvSpPr>
        <p:spPr>
          <a:xfrm>
            <a:off x="0" y="4869160"/>
            <a:ext cx="9144000" cy="2031325"/>
          </a:xfrm>
          <a:prstGeom prst="rect">
            <a:avLst/>
          </a:prstGeom>
          <a:noFill/>
        </p:spPr>
        <p:txBody>
          <a:bodyPr wrap="square" rtlCol="0">
            <a:spAutoFit/>
          </a:bodyPr>
          <a:lstStyle/>
          <a:p>
            <a:r>
              <a:rPr lang="nb-NO" dirty="0" smtClean="0"/>
              <a:t>INFINITY MOD. KAPPA 9.</a:t>
            </a:r>
          </a:p>
          <a:p>
            <a:r>
              <a:rPr lang="nb-NO" dirty="0" smtClean="0"/>
              <a:t>Dette var noe helt nytt fra Infinity. De beholdt sine legendariste EMIT ( electro magnetic inducsjons tweeter). For å få membranene enda stivere, og lettere. Begynte de nå å sprøyte inn carbonfiber i polypropylen membranene, de var de første i verden med poly membraner. Mange produsenter benytter dette den dag i dag. Nye mellemtoner lagd som stor dome, der domen var skåret ut av en støpt kule. Altså ikke spent opp. Lite  oppbrytning. Tålte 300 w rms. 4-8 ohm . Men de 2 12 tommerne var nede i 0,7 ohm ved ca 80 hz. Dermed sa mine 09 takk og farvel.</a:t>
            </a:r>
            <a:endParaRPr lang="nb-NO"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692696"/>
          </a:xfrm>
        </p:spPr>
        <p:txBody>
          <a:bodyPr>
            <a:normAutofit fontScale="90000"/>
          </a:bodyPr>
          <a:lstStyle/>
          <a:p>
            <a:r>
              <a:rPr lang="nb-NO" dirty="0" smtClean="0"/>
              <a:t>BUTIKKTIDEN BEGYNNER.</a:t>
            </a:r>
            <a:endParaRPr lang="nb-NO" dirty="0"/>
          </a:p>
        </p:txBody>
      </p:sp>
      <p:pic>
        <p:nvPicPr>
          <p:cNvPr id="4" name="Content Placeholder 3" descr="bampw-mpa-810_346329.jpg"/>
          <p:cNvPicPr>
            <a:picLocks noGrp="1" noChangeAspect="1"/>
          </p:cNvPicPr>
          <p:nvPr>
            <p:ph idx="1"/>
          </p:nvPr>
        </p:nvPicPr>
        <p:blipFill>
          <a:blip r:embed="rId2" cstate="print"/>
          <a:stretch>
            <a:fillRect/>
          </a:stretch>
        </p:blipFill>
        <p:spPr>
          <a:xfrm>
            <a:off x="0" y="548680"/>
            <a:ext cx="4862439" cy="3240360"/>
          </a:xfrm>
        </p:spPr>
      </p:pic>
      <p:pic>
        <p:nvPicPr>
          <p:cNvPr id="5" name="Picture 4" descr="7940-rare_bw_mpa810_monblock_power_amps_with_matching_cu810_preamplifier.jpg"/>
          <p:cNvPicPr>
            <a:picLocks noChangeAspect="1"/>
          </p:cNvPicPr>
          <p:nvPr/>
        </p:nvPicPr>
        <p:blipFill>
          <a:blip r:embed="rId3" cstate="print"/>
          <a:stretch>
            <a:fillRect/>
          </a:stretch>
        </p:blipFill>
        <p:spPr>
          <a:xfrm>
            <a:off x="4823520" y="548680"/>
            <a:ext cx="4320480" cy="3240360"/>
          </a:xfrm>
          <a:prstGeom prst="rect">
            <a:avLst/>
          </a:prstGeom>
        </p:spPr>
      </p:pic>
      <p:sp>
        <p:nvSpPr>
          <p:cNvPr id="6" name="TextBox 5"/>
          <p:cNvSpPr txBox="1"/>
          <p:nvPr/>
        </p:nvSpPr>
        <p:spPr>
          <a:xfrm>
            <a:off x="0" y="3789040"/>
            <a:ext cx="9144000" cy="3139321"/>
          </a:xfrm>
          <a:prstGeom prst="rect">
            <a:avLst/>
          </a:prstGeom>
          <a:noFill/>
        </p:spPr>
        <p:txBody>
          <a:bodyPr wrap="square" rtlCol="0">
            <a:spAutoFit/>
          </a:bodyPr>
          <a:lstStyle/>
          <a:p>
            <a:r>
              <a:rPr lang="nb-NO" dirty="0" smtClean="0"/>
              <a:t>                                   BOWERS&amp;WILKINS B&amp;W   MOD. MPA-810 POWER AMP</a:t>
            </a:r>
          </a:p>
          <a:p>
            <a:r>
              <a:rPr lang="nb-NO" dirty="0" smtClean="0"/>
              <a:t>Egentlig utviklet for å drive de orginale 801 høytalerne fra samme produsent.</a:t>
            </a:r>
          </a:p>
          <a:p>
            <a:r>
              <a:rPr lang="nb-NO" dirty="0" smtClean="0"/>
              <a:t>Ufattelig mange studioer verden over brukte disse høytalerne. Men det var inger proff forsterkere som fikk ut hele potensialet fra dem. Dermed utviklet B&amp;W sine egne powere.</a:t>
            </a:r>
          </a:p>
          <a:p>
            <a:r>
              <a:rPr lang="nb-NO" dirty="0" smtClean="0"/>
              <a:t>650 w rms 8ohm. 1300 w rms 4 ohm, og 2100 w rms 2 ohm.</a:t>
            </a:r>
          </a:p>
          <a:p>
            <a:r>
              <a:rPr lang="nb-NO" dirty="0" smtClean="0"/>
              <a:t>Ikke rart stuekursen min på 10 amphere la seg ned for å dø ved første oppkobling.</a:t>
            </a:r>
          </a:p>
          <a:p>
            <a:r>
              <a:rPr lang="nb-NO" dirty="0" smtClean="0"/>
              <a:t>Komfyrkurs fra første og ande etasje nåtte til for å fore beistene.</a:t>
            </a:r>
          </a:p>
          <a:p>
            <a:r>
              <a:rPr lang="nb-NO" dirty="0" smtClean="0"/>
              <a:t>Men da ble det fart i kappa høytalerne.</a:t>
            </a:r>
          </a:p>
          <a:p>
            <a:r>
              <a:rPr lang="nb-NO" dirty="0" smtClean="0"/>
              <a:t>Fikk aldrig disse powerne til å kutte av mangel på effekt.</a:t>
            </a:r>
          </a:p>
          <a:p>
            <a:r>
              <a:rPr lang="nb-NO" dirty="0" smtClean="0"/>
              <a:t>Nb. Mine gamle Infinity Quantum 2, ble stadig beholdt. Og solgt til Tore ved en senere anledning.</a:t>
            </a:r>
            <a:endParaRPr lang="nb-NO"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BUTIKKTIDEN 2.</a:t>
            </a:r>
            <a:endParaRPr lang="nb-NO" dirty="0"/>
          </a:p>
        </p:txBody>
      </p:sp>
      <p:pic>
        <p:nvPicPr>
          <p:cNvPr id="6" name="Content Placeholder 5" descr="1163.jpg"/>
          <p:cNvPicPr>
            <a:picLocks noGrp="1" noChangeAspect="1"/>
          </p:cNvPicPr>
          <p:nvPr>
            <p:ph idx="1"/>
          </p:nvPr>
        </p:nvPicPr>
        <p:blipFill>
          <a:blip r:embed="rId2" cstate="print"/>
          <a:srcRect t="6061" r="1653" b="10182"/>
          <a:stretch>
            <a:fillRect/>
          </a:stretch>
        </p:blipFill>
        <p:spPr>
          <a:xfrm>
            <a:off x="0" y="3645024"/>
            <a:ext cx="4283967" cy="2736304"/>
          </a:xfrm>
        </p:spPr>
      </p:pic>
      <p:pic>
        <p:nvPicPr>
          <p:cNvPr id="7" name="Picture 6" descr="518598.jpg"/>
          <p:cNvPicPr>
            <a:picLocks noChangeAspect="1"/>
          </p:cNvPicPr>
          <p:nvPr/>
        </p:nvPicPr>
        <p:blipFill>
          <a:blip r:embed="rId3" cstate="print"/>
          <a:stretch>
            <a:fillRect/>
          </a:stretch>
        </p:blipFill>
        <p:spPr>
          <a:xfrm>
            <a:off x="4463480" y="620688"/>
            <a:ext cx="4680520" cy="2808312"/>
          </a:xfrm>
          <a:prstGeom prst="rect">
            <a:avLst/>
          </a:prstGeom>
        </p:spPr>
      </p:pic>
      <p:pic>
        <p:nvPicPr>
          <p:cNvPr id="9" name="Picture 8" descr="DSC_8392.jpg"/>
          <p:cNvPicPr>
            <a:picLocks noChangeAspect="1"/>
          </p:cNvPicPr>
          <p:nvPr/>
        </p:nvPicPr>
        <p:blipFill>
          <a:blip r:embed="rId4" cstate="print"/>
          <a:stretch>
            <a:fillRect/>
          </a:stretch>
        </p:blipFill>
        <p:spPr>
          <a:xfrm>
            <a:off x="0" y="620688"/>
            <a:ext cx="4427984" cy="2488754"/>
          </a:xfrm>
          <a:prstGeom prst="rect">
            <a:avLst/>
          </a:prstGeom>
        </p:spPr>
      </p:pic>
      <p:sp>
        <p:nvSpPr>
          <p:cNvPr id="10" name="TextBox 9"/>
          <p:cNvSpPr txBox="1"/>
          <p:nvPr/>
        </p:nvSpPr>
        <p:spPr>
          <a:xfrm>
            <a:off x="0" y="3068960"/>
            <a:ext cx="9144000" cy="369332"/>
          </a:xfrm>
          <a:prstGeom prst="rect">
            <a:avLst/>
          </a:prstGeom>
          <a:noFill/>
        </p:spPr>
        <p:txBody>
          <a:bodyPr wrap="square" rtlCol="0">
            <a:spAutoFit/>
          </a:bodyPr>
          <a:lstStyle/>
          <a:p>
            <a:r>
              <a:rPr lang="nb-NO" dirty="0" smtClean="0"/>
              <a:t>DYNAMIC  PRECISON MOD PA-1 POWER AMP           ELECTROCOMPANIET MOD. AW-250 POWER</a:t>
            </a:r>
            <a:endParaRPr lang="nb-NO" dirty="0"/>
          </a:p>
        </p:txBody>
      </p:sp>
      <p:sp>
        <p:nvSpPr>
          <p:cNvPr id="11" name="TextBox 10"/>
          <p:cNvSpPr txBox="1"/>
          <p:nvPr/>
        </p:nvSpPr>
        <p:spPr>
          <a:xfrm>
            <a:off x="0" y="6381328"/>
            <a:ext cx="4427984" cy="369332"/>
          </a:xfrm>
          <a:prstGeom prst="rect">
            <a:avLst/>
          </a:prstGeom>
          <a:noFill/>
        </p:spPr>
        <p:txBody>
          <a:bodyPr wrap="square" rtlCol="0">
            <a:spAutoFit/>
          </a:bodyPr>
          <a:lstStyle/>
          <a:p>
            <a:r>
              <a:rPr lang="nb-NO" dirty="0" smtClean="0"/>
              <a:t>NAKAMICHI MOD. STASIS 7 POWER AMP</a:t>
            </a:r>
            <a:endParaRPr lang="nb-NO" dirty="0"/>
          </a:p>
        </p:txBody>
      </p:sp>
      <p:sp>
        <p:nvSpPr>
          <p:cNvPr id="12" name="TextBox 11"/>
          <p:cNvSpPr txBox="1"/>
          <p:nvPr/>
        </p:nvSpPr>
        <p:spPr>
          <a:xfrm>
            <a:off x="4427984" y="3645024"/>
            <a:ext cx="4608512" cy="2585323"/>
          </a:xfrm>
          <a:prstGeom prst="rect">
            <a:avLst/>
          </a:prstGeom>
          <a:noFill/>
        </p:spPr>
        <p:txBody>
          <a:bodyPr wrap="square" rtlCol="0">
            <a:spAutoFit/>
          </a:bodyPr>
          <a:lstStyle/>
          <a:p>
            <a:r>
              <a:rPr lang="nb-NO" dirty="0" smtClean="0"/>
              <a:t>Tre flotte eksempler på powere, som ble forsøkt. Ingen av disse ble valgt. De kom ikke opp til støvlesaftene på B&amp;W`ene.</a:t>
            </a:r>
          </a:p>
          <a:p>
            <a:r>
              <a:rPr lang="nb-NO" dirty="0" smtClean="0"/>
              <a:t>Kraftige alle sammen.</a:t>
            </a:r>
          </a:p>
          <a:p>
            <a:r>
              <a:rPr lang="nb-NO" dirty="0" smtClean="0"/>
              <a:t>DP : 2 x 250 w rms 8 ohm. Kraftigst  av de 3</a:t>
            </a:r>
          </a:p>
          <a:p>
            <a:r>
              <a:rPr lang="nb-NO" dirty="0" smtClean="0"/>
              <a:t>EC  : 2 x 250 w rms 8 ohm. Denne modelle ble kalt ”kullkomaniet” da den brant opp stadig.</a:t>
            </a:r>
          </a:p>
          <a:p>
            <a:r>
              <a:rPr lang="nb-NO" dirty="0" smtClean="0"/>
              <a:t>NAKA : 2 x 200 w rms 8 ohm. Men litt for lite krutt til vanskelige høytalere.</a:t>
            </a:r>
            <a:endParaRPr lang="nb-NO"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LITT LURT HER.</a:t>
            </a:r>
            <a:endParaRPr lang="nb-NO" dirty="0"/>
          </a:p>
        </p:txBody>
      </p:sp>
      <p:pic>
        <p:nvPicPr>
          <p:cNvPr id="6" name="Content Placeholder 5" descr="Nakamichi 1000.jpg"/>
          <p:cNvPicPr>
            <a:picLocks noGrp="1" noChangeAspect="1"/>
          </p:cNvPicPr>
          <p:nvPr>
            <p:ph idx="1"/>
          </p:nvPr>
        </p:nvPicPr>
        <p:blipFill>
          <a:blip r:embed="rId2" cstate="print"/>
          <a:srcRect l="3011" t="31911" r="48743" b="5828"/>
          <a:stretch>
            <a:fillRect/>
          </a:stretch>
        </p:blipFill>
        <p:spPr>
          <a:xfrm>
            <a:off x="0" y="620688"/>
            <a:ext cx="5076056" cy="3313537"/>
          </a:xfrm>
        </p:spPr>
      </p:pic>
      <p:sp>
        <p:nvSpPr>
          <p:cNvPr id="7" name="TextBox 6"/>
          <p:cNvSpPr txBox="1"/>
          <p:nvPr/>
        </p:nvSpPr>
        <p:spPr>
          <a:xfrm>
            <a:off x="0" y="3861048"/>
            <a:ext cx="5148064" cy="369332"/>
          </a:xfrm>
          <a:prstGeom prst="rect">
            <a:avLst/>
          </a:prstGeom>
          <a:noFill/>
        </p:spPr>
        <p:txBody>
          <a:bodyPr wrap="square" rtlCol="0">
            <a:spAutoFit/>
          </a:bodyPr>
          <a:lstStyle/>
          <a:p>
            <a:r>
              <a:rPr lang="nb-NO" dirty="0" smtClean="0"/>
              <a:t>     NAKAMICHI. MOD. 1000. MK 2. KASETTSPILLER </a:t>
            </a:r>
            <a:endParaRPr lang="nb-NO" dirty="0"/>
          </a:p>
        </p:txBody>
      </p:sp>
      <p:pic>
        <p:nvPicPr>
          <p:cNvPr id="5" name="Picture 4" descr="sansui_9090_stereo_receiver.jpg"/>
          <p:cNvPicPr>
            <a:picLocks noChangeAspect="1"/>
          </p:cNvPicPr>
          <p:nvPr/>
        </p:nvPicPr>
        <p:blipFill>
          <a:blip r:embed="rId3" cstate="print"/>
          <a:srcRect l="5416" t="13954" r="4652" b="10515"/>
          <a:stretch>
            <a:fillRect/>
          </a:stretch>
        </p:blipFill>
        <p:spPr>
          <a:xfrm>
            <a:off x="0" y="4221087"/>
            <a:ext cx="5148064" cy="2307753"/>
          </a:xfrm>
          <a:prstGeom prst="rect">
            <a:avLst/>
          </a:prstGeom>
        </p:spPr>
      </p:pic>
      <p:sp>
        <p:nvSpPr>
          <p:cNvPr id="8" name="TextBox 7"/>
          <p:cNvSpPr txBox="1"/>
          <p:nvPr/>
        </p:nvSpPr>
        <p:spPr>
          <a:xfrm>
            <a:off x="0" y="6488668"/>
            <a:ext cx="4572000" cy="369332"/>
          </a:xfrm>
          <a:prstGeom prst="rect">
            <a:avLst/>
          </a:prstGeom>
          <a:noFill/>
        </p:spPr>
        <p:txBody>
          <a:bodyPr wrap="square" rtlCol="0">
            <a:spAutoFit/>
          </a:bodyPr>
          <a:lstStyle/>
          <a:p>
            <a:r>
              <a:rPr lang="nb-NO" dirty="0" smtClean="0"/>
              <a:t>               SANSUI. MOD. 9090 RECEIVER</a:t>
            </a:r>
            <a:endParaRPr lang="nb-NO" dirty="0"/>
          </a:p>
        </p:txBody>
      </p:sp>
      <p:sp>
        <p:nvSpPr>
          <p:cNvPr id="9" name="TextBox 8"/>
          <p:cNvSpPr txBox="1"/>
          <p:nvPr/>
        </p:nvSpPr>
        <p:spPr>
          <a:xfrm>
            <a:off x="5148064" y="764704"/>
            <a:ext cx="3995936" cy="5355312"/>
          </a:xfrm>
          <a:prstGeom prst="rect">
            <a:avLst/>
          </a:prstGeom>
          <a:noFill/>
        </p:spPr>
        <p:txBody>
          <a:bodyPr wrap="square" rtlCol="0">
            <a:spAutoFit/>
          </a:bodyPr>
          <a:lstStyle/>
          <a:p>
            <a:r>
              <a:rPr lang="nb-NO" dirty="0" smtClean="0"/>
              <a:t>Jeg hadde en kjenning nede i Arendal som hette Ragar Watte, som skylte meg noen kroner for utstyr han hadde fått.</a:t>
            </a:r>
          </a:p>
          <a:p>
            <a:r>
              <a:rPr lang="nb-NO" dirty="0" smtClean="0"/>
              <a:t>Det eneste verdifulle jeg ble sittende igjen med, var denne fra Nakamichi.</a:t>
            </a:r>
          </a:p>
          <a:p>
            <a:r>
              <a:rPr lang="nb-NO" dirty="0" smtClean="0"/>
              <a:t>Var ferdig med kasett, så denne gikk til Per-Arne sammen med Sansuien under.</a:t>
            </a:r>
          </a:p>
          <a:p>
            <a:r>
              <a:rPr lang="nb-NO" dirty="0" smtClean="0"/>
              <a:t>Den kjøpte jeg bare fodi den var tøff, og kraftig. Skulle gjerne hatt den i dag.</a:t>
            </a:r>
          </a:p>
          <a:p>
            <a:r>
              <a:rPr lang="nb-NO" dirty="0" smtClean="0"/>
              <a:t>2 x 130 w rms 8 ohm.</a:t>
            </a:r>
          </a:p>
          <a:p>
            <a:r>
              <a:rPr lang="nb-NO" dirty="0" smtClean="0"/>
              <a:t>Nakamichi 1000.2, var selve symbolet alle andre kasettspillere måtte måles opp mot. Ingen riktig klarte det. Dere drar sikkert kjensel på den fra en tidligere 1000 zxl, jeg prøvde.</a:t>
            </a:r>
          </a:p>
          <a:p>
            <a:r>
              <a:rPr lang="nb-NO" dirty="0" smtClean="0"/>
              <a:t>Zxl`en, var luxus utgaven av denne.</a:t>
            </a:r>
          </a:p>
          <a:p>
            <a:r>
              <a:rPr lang="nb-NO" dirty="0" smtClean="0"/>
              <a:t>Men nå hadde kasett gått ut på dato for min del.</a:t>
            </a:r>
          </a:p>
          <a:p>
            <a:r>
              <a:rPr lang="nb-NO" dirty="0" smtClean="0"/>
              <a:t>Det er mulig Per-Arne har disse enda. </a:t>
            </a:r>
            <a:endParaRPr lang="nb-NO"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BUTIKKTIDEN 3.</a:t>
            </a:r>
            <a:endParaRPr lang="nb-NO" dirty="0"/>
          </a:p>
        </p:txBody>
      </p:sp>
      <p:pic>
        <p:nvPicPr>
          <p:cNvPr id="4" name="Content Placeholder 3" descr="Denon dcd3300.jpg"/>
          <p:cNvPicPr>
            <a:picLocks noGrp="1" noChangeAspect="1"/>
          </p:cNvPicPr>
          <p:nvPr>
            <p:ph idx="1"/>
          </p:nvPr>
        </p:nvPicPr>
        <p:blipFill>
          <a:blip r:embed="rId2" cstate="print"/>
          <a:stretch>
            <a:fillRect/>
          </a:stretch>
        </p:blipFill>
        <p:spPr>
          <a:xfrm>
            <a:off x="0" y="620688"/>
            <a:ext cx="4067944" cy="3254355"/>
          </a:xfrm>
        </p:spPr>
      </p:pic>
      <p:pic>
        <p:nvPicPr>
          <p:cNvPr id="5" name="Picture 4" descr="luxman_m_03-1.jpg"/>
          <p:cNvPicPr>
            <a:picLocks noChangeAspect="1"/>
          </p:cNvPicPr>
          <p:nvPr/>
        </p:nvPicPr>
        <p:blipFill>
          <a:blip r:embed="rId3" cstate="print"/>
          <a:stretch>
            <a:fillRect/>
          </a:stretch>
        </p:blipFill>
        <p:spPr>
          <a:xfrm>
            <a:off x="4211960" y="620688"/>
            <a:ext cx="4932040" cy="3267192"/>
          </a:xfrm>
          <a:prstGeom prst="rect">
            <a:avLst/>
          </a:prstGeom>
        </p:spPr>
      </p:pic>
      <p:sp>
        <p:nvSpPr>
          <p:cNvPr id="6" name="TextBox 5"/>
          <p:cNvSpPr txBox="1"/>
          <p:nvPr/>
        </p:nvSpPr>
        <p:spPr>
          <a:xfrm>
            <a:off x="0" y="3861048"/>
            <a:ext cx="9144000" cy="1754326"/>
          </a:xfrm>
          <a:prstGeom prst="rect">
            <a:avLst/>
          </a:prstGeom>
          <a:noFill/>
        </p:spPr>
        <p:txBody>
          <a:bodyPr wrap="square" rtlCol="0">
            <a:spAutoFit/>
          </a:bodyPr>
          <a:lstStyle/>
          <a:p>
            <a:r>
              <a:rPr lang="nb-NO" dirty="0" smtClean="0"/>
              <a:t>     DENON MOD. DCD-3300 CD PLAYER                        LUXMAN MOD. M-03 POWER AMP.</a:t>
            </a:r>
          </a:p>
          <a:p>
            <a:r>
              <a:rPr lang="nb-NO" dirty="0" smtClean="0"/>
              <a:t>Dette var modellen som tok over etter              En ny power fra Lux. Egentlig ikke en arvtaker til</a:t>
            </a:r>
          </a:p>
          <a:p>
            <a:r>
              <a:rPr lang="nb-NO" dirty="0" smtClean="0"/>
              <a:t>Mod 1800r, som jeg hadde tidligere, vi var        noe som helst. Men vi solgte ganske mange av</a:t>
            </a:r>
          </a:p>
          <a:p>
            <a:r>
              <a:rPr lang="nb-NO" dirty="0" smtClean="0"/>
              <a:t>Narurlighvis nyskjerrige på denne, men             denne.</a:t>
            </a:r>
          </a:p>
          <a:p>
            <a:r>
              <a:rPr lang="nb-NO" dirty="0" smtClean="0"/>
              <a:t>Kom desverre veldig til kort mot                         2 x 200 w rms 8 ohm.</a:t>
            </a:r>
          </a:p>
          <a:p>
            <a:r>
              <a:rPr lang="nb-NO" dirty="0" smtClean="0"/>
              <a:t>Yamaha cdx-1100</a:t>
            </a:r>
            <a:endParaRPr lang="nb-NO"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BUTIKK PÅ BØLEVEIEN.</a:t>
            </a:r>
            <a:endParaRPr lang="nb-NO" dirty="0"/>
          </a:p>
        </p:txBody>
      </p:sp>
      <p:pic>
        <p:nvPicPr>
          <p:cNvPr id="4" name="Content Placeholder 3" descr="3127753_VX7b5l.jpeg"/>
          <p:cNvPicPr>
            <a:picLocks noGrp="1" noChangeAspect="1"/>
          </p:cNvPicPr>
          <p:nvPr>
            <p:ph idx="1"/>
          </p:nvPr>
        </p:nvPicPr>
        <p:blipFill>
          <a:blip r:embed="rId2" cstate="print"/>
          <a:stretch>
            <a:fillRect/>
          </a:stretch>
        </p:blipFill>
        <p:spPr>
          <a:xfrm>
            <a:off x="0" y="620688"/>
            <a:ext cx="4009004" cy="2736304"/>
          </a:xfrm>
        </p:spPr>
      </p:pic>
      <p:pic>
        <p:nvPicPr>
          <p:cNvPr id="5" name="Picture 4" descr="010-2.jpg"/>
          <p:cNvPicPr>
            <a:picLocks noChangeAspect="1"/>
          </p:cNvPicPr>
          <p:nvPr/>
        </p:nvPicPr>
        <p:blipFill>
          <a:blip r:embed="rId3" cstate="print"/>
          <a:srcRect l="14545" r="18966"/>
          <a:stretch>
            <a:fillRect/>
          </a:stretch>
        </p:blipFill>
        <p:spPr>
          <a:xfrm>
            <a:off x="3995936" y="620688"/>
            <a:ext cx="2304256" cy="4464496"/>
          </a:xfrm>
          <a:prstGeom prst="rect">
            <a:avLst/>
          </a:prstGeom>
        </p:spPr>
      </p:pic>
      <p:pic>
        <p:nvPicPr>
          <p:cNvPr id="6" name="Picture 5" descr="nakamichi_oms-7_compact_disc_player.jpg"/>
          <p:cNvPicPr>
            <a:picLocks noChangeAspect="1"/>
          </p:cNvPicPr>
          <p:nvPr/>
        </p:nvPicPr>
        <p:blipFill>
          <a:blip r:embed="rId4" cstate="print"/>
          <a:stretch>
            <a:fillRect/>
          </a:stretch>
        </p:blipFill>
        <p:spPr>
          <a:xfrm>
            <a:off x="1" y="3356992"/>
            <a:ext cx="3995935" cy="1838130"/>
          </a:xfrm>
          <a:prstGeom prst="rect">
            <a:avLst/>
          </a:prstGeom>
        </p:spPr>
      </p:pic>
      <p:sp>
        <p:nvSpPr>
          <p:cNvPr id="7" name="TextBox 6"/>
          <p:cNvSpPr txBox="1"/>
          <p:nvPr/>
        </p:nvSpPr>
        <p:spPr>
          <a:xfrm>
            <a:off x="6300192" y="692696"/>
            <a:ext cx="2843808" cy="3693319"/>
          </a:xfrm>
          <a:prstGeom prst="rect">
            <a:avLst/>
          </a:prstGeom>
          <a:noFill/>
        </p:spPr>
        <p:txBody>
          <a:bodyPr wrap="square" rtlCol="0">
            <a:spAutoFit/>
          </a:bodyPr>
          <a:lstStyle/>
          <a:p>
            <a:r>
              <a:rPr lang="nb-NO" dirty="0" smtClean="0"/>
              <a:t>LUXMAN LV-117 digital itegrert forsterker</a:t>
            </a:r>
          </a:p>
          <a:p>
            <a:endParaRPr lang="nb-NO" dirty="0" smtClean="0"/>
          </a:p>
          <a:p>
            <a:endParaRPr lang="nb-NO" dirty="0" smtClean="0"/>
          </a:p>
          <a:p>
            <a:endParaRPr lang="nb-NO" dirty="0" smtClean="0"/>
          </a:p>
          <a:p>
            <a:endParaRPr lang="nb-NO" dirty="0" smtClean="0"/>
          </a:p>
          <a:p>
            <a:r>
              <a:rPr lang="nb-NO" dirty="0" smtClean="0"/>
              <a:t>NAKAMICHI  OMS-7 cd spiller</a:t>
            </a:r>
          </a:p>
          <a:p>
            <a:endParaRPr lang="nb-NO" dirty="0" smtClean="0"/>
          </a:p>
          <a:p>
            <a:endParaRPr lang="nb-NO" dirty="0" smtClean="0"/>
          </a:p>
          <a:p>
            <a:endParaRPr lang="nb-NO" dirty="0" smtClean="0"/>
          </a:p>
          <a:p>
            <a:endParaRPr lang="nb-NO" dirty="0" smtClean="0"/>
          </a:p>
          <a:p>
            <a:r>
              <a:rPr lang="nb-NO" dirty="0" smtClean="0"/>
              <a:t>DOXA  6.2 høytalere</a:t>
            </a:r>
            <a:endParaRPr lang="nb-NO" dirty="0"/>
          </a:p>
        </p:txBody>
      </p:sp>
      <p:sp>
        <p:nvSpPr>
          <p:cNvPr id="8" name="TextBox 7"/>
          <p:cNvSpPr txBox="1"/>
          <p:nvPr/>
        </p:nvSpPr>
        <p:spPr>
          <a:xfrm>
            <a:off x="0" y="5085184"/>
            <a:ext cx="6300192" cy="1477328"/>
          </a:xfrm>
          <a:prstGeom prst="rect">
            <a:avLst/>
          </a:prstGeom>
          <a:noFill/>
        </p:spPr>
        <p:txBody>
          <a:bodyPr wrap="square" rtlCol="0">
            <a:spAutoFit/>
          </a:bodyPr>
          <a:lstStyle/>
          <a:p>
            <a:r>
              <a:rPr lang="nb-NO" dirty="0" smtClean="0"/>
              <a:t>Etter en dårlig økonomisk periode, innbilte jeg meg selv, at jeg kunne bruke komponenter i ett nivå som var noe mere gunstig priset. Jeg tok skammelig feil, og måtte begynne helt på nytt !!</a:t>
            </a:r>
          </a:p>
          <a:p>
            <a:r>
              <a:rPr lang="nb-NO" dirty="0" smtClean="0"/>
              <a:t>Hadde ikke tengt å snake så mye om disse komponentene. Men de var slettes ikke dårlig. Sett fra allmenhetens side. Hrmm.</a:t>
            </a:r>
            <a:endParaRPr lang="nb-NO"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64704"/>
          </a:xfrm>
        </p:spPr>
        <p:txBody>
          <a:bodyPr>
            <a:normAutofit/>
          </a:bodyPr>
          <a:lstStyle/>
          <a:p>
            <a:r>
              <a:rPr lang="nb-NO" dirty="0" smtClean="0"/>
              <a:t>QUADRAL IMPORT TIDEN.</a:t>
            </a:r>
            <a:endParaRPr lang="nb-NO" dirty="0"/>
          </a:p>
        </p:txBody>
      </p:sp>
      <p:pic>
        <p:nvPicPr>
          <p:cNvPr id="4" name="Content Placeholder 3" descr="quadral-wotan-mkv-foto-bild-94119990.jpg"/>
          <p:cNvPicPr>
            <a:picLocks noGrp="1" noChangeAspect="1"/>
          </p:cNvPicPr>
          <p:nvPr>
            <p:ph idx="1"/>
          </p:nvPr>
        </p:nvPicPr>
        <p:blipFill>
          <a:blip r:embed="rId2" cstate="print"/>
          <a:stretch>
            <a:fillRect/>
          </a:stretch>
        </p:blipFill>
        <p:spPr>
          <a:xfrm>
            <a:off x="0" y="620688"/>
            <a:ext cx="3275856" cy="4367809"/>
          </a:xfrm>
        </p:spPr>
      </p:pic>
      <p:pic>
        <p:nvPicPr>
          <p:cNvPr id="5" name="Picture 4" descr="quadral-wotan-mk-v_128284.jpg"/>
          <p:cNvPicPr>
            <a:picLocks noChangeAspect="1"/>
          </p:cNvPicPr>
          <p:nvPr/>
        </p:nvPicPr>
        <p:blipFill>
          <a:blip r:embed="rId3" cstate="print"/>
          <a:stretch>
            <a:fillRect/>
          </a:stretch>
        </p:blipFill>
        <p:spPr>
          <a:xfrm>
            <a:off x="3347865" y="620688"/>
            <a:ext cx="5796136" cy="4347102"/>
          </a:xfrm>
          <a:prstGeom prst="rect">
            <a:avLst/>
          </a:prstGeom>
        </p:spPr>
      </p:pic>
      <p:sp>
        <p:nvSpPr>
          <p:cNvPr id="6" name="TextBox 5"/>
          <p:cNvSpPr txBox="1"/>
          <p:nvPr/>
        </p:nvSpPr>
        <p:spPr>
          <a:xfrm>
            <a:off x="0" y="5013176"/>
            <a:ext cx="9144000" cy="1200329"/>
          </a:xfrm>
          <a:prstGeom prst="rect">
            <a:avLst/>
          </a:prstGeom>
          <a:noFill/>
        </p:spPr>
        <p:txBody>
          <a:bodyPr wrap="square" rtlCol="0">
            <a:spAutoFit/>
          </a:bodyPr>
          <a:lstStyle/>
          <a:p>
            <a:r>
              <a:rPr lang="nb-NO" dirty="0" smtClean="0"/>
              <a:t>                                    QUADRAL MOD. WOTAN MK-IV</a:t>
            </a:r>
          </a:p>
          <a:p>
            <a:r>
              <a:rPr lang="nb-NO" dirty="0" smtClean="0"/>
              <a:t>Nå går det unna. Har begynt som varmebehandler (industrielt da !!!!) og pengene begynte å fosse inn. Utskifingene ble hurtige. Her først innvestering. Veldig bra, men levde svæært kort tid i stua.</a:t>
            </a:r>
            <a:endParaRPr lang="nb-NO"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64704"/>
          </a:xfrm>
        </p:spPr>
        <p:txBody>
          <a:bodyPr>
            <a:normAutofit/>
          </a:bodyPr>
          <a:lstStyle/>
          <a:p>
            <a:r>
              <a:rPr lang="nb-NO" dirty="0" smtClean="0"/>
              <a:t>QUADRAL IMPORT TIDEN 2.</a:t>
            </a:r>
            <a:endParaRPr lang="nb-NO" dirty="0"/>
          </a:p>
        </p:txBody>
      </p:sp>
      <p:pic>
        <p:nvPicPr>
          <p:cNvPr id="6" name="Content Placeholder 5" descr="f-105.jpg"/>
          <p:cNvPicPr>
            <a:picLocks noGrp="1" noChangeAspect="1"/>
          </p:cNvPicPr>
          <p:nvPr>
            <p:ph idx="1"/>
          </p:nvPr>
        </p:nvPicPr>
        <p:blipFill>
          <a:blip r:embed="rId2" cstate="print"/>
          <a:stretch>
            <a:fillRect/>
          </a:stretch>
        </p:blipFill>
        <p:spPr>
          <a:xfrm>
            <a:off x="0" y="692696"/>
            <a:ext cx="9144000" cy="2866768"/>
          </a:xfrm>
        </p:spPr>
      </p:pic>
      <p:sp>
        <p:nvSpPr>
          <p:cNvPr id="7" name="TextBox 6"/>
          <p:cNvSpPr txBox="1"/>
          <p:nvPr/>
        </p:nvSpPr>
        <p:spPr>
          <a:xfrm>
            <a:off x="0" y="3573016"/>
            <a:ext cx="9144000" cy="646331"/>
          </a:xfrm>
          <a:prstGeom prst="rect">
            <a:avLst/>
          </a:prstGeom>
          <a:noFill/>
        </p:spPr>
        <p:txBody>
          <a:bodyPr wrap="square" rtlCol="0">
            <a:spAutoFit/>
          </a:bodyPr>
          <a:lstStyle/>
          <a:p>
            <a:r>
              <a:rPr lang="nb-NO" dirty="0" smtClean="0"/>
              <a:t>                                LUXMAN NOD. F-105 SURROUND KONTROLL SENTER.</a:t>
            </a:r>
          </a:p>
          <a:p>
            <a:r>
              <a:rPr lang="nb-NO" dirty="0" smtClean="0"/>
              <a:t>Tar med denne selv om den kom inn i systemet endel tidligere. Ble erstattet av denne.</a:t>
            </a:r>
            <a:endParaRPr lang="nb-NO" dirty="0"/>
          </a:p>
        </p:txBody>
      </p:sp>
      <p:pic>
        <p:nvPicPr>
          <p:cNvPr id="8" name="Picture 7" descr="yamaha_dsp___100u_natural_sound_digital_sound_field_processor_no_remote_1_lgw.jpg"/>
          <p:cNvPicPr>
            <a:picLocks noChangeAspect="1"/>
          </p:cNvPicPr>
          <p:nvPr/>
        </p:nvPicPr>
        <p:blipFill>
          <a:blip r:embed="rId3" cstate="print"/>
          <a:stretch>
            <a:fillRect/>
          </a:stretch>
        </p:blipFill>
        <p:spPr>
          <a:xfrm>
            <a:off x="2771800" y="4221088"/>
            <a:ext cx="6372200" cy="2102826"/>
          </a:xfrm>
          <a:prstGeom prst="rect">
            <a:avLst/>
          </a:prstGeom>
        </p:spPr>
      </p:pic>
      <p:sp>
        <p:nvSpPr>
          <p:cNvPr id="9" name="TextBox 8"/>
          <p:cNvSpPr txBox="1"/>
          <p:nvPr/>
        </p:nvSpPr>
        <p:spPr>
          <a:xfrm>
            <a:off x="0" y="4221088"/>
            <a:ext cx="2771800" cy="1477328"/>
          </a:xfrm>
          <a:prstGeom prst="rect">
            <a:avLst/>
          </a:prstGeom>
          <a:noFill/>
        </p:spPr>
        <p:txBody>
          <a:bodyPr wrap="square" rtlCol="0">
            <a:spAutoFit/>
          </a:bodyPr>
          <a:lstStyle/>
          <a:p>
            <a:r>
              <a:rPr lang="nb-NO" dirty="0" smtClean="0"/>
              <a:t>YAMAHA DSP-100.</a:t>
            </a:r>
          </a:p>
          <a:p>
            <a:r>
              <a:rPr lang="nb-NO" dirty="0" smtClean="0"/>
              <a:t>Den første ac-3 dekoderen  fra Yamaha på morkedet. Men på dette området gikk utviklingen enormt hurtigt </a:t>
            </a:r>
            <a:endParaRPr lang="nb-NO"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BANG &amp; OLUFSEN. B&amp;O</a:t>
            </a:r>
            <a:endParaRPr lang="nb-NO" dirty="0"/>
          </a:p>
        </p:txBody>
      </p:sp>
      <p:pic>
        <p:nvPicPr>
          <p:cNvPr id="4" name="Content Placeholder 3" descr="417088-bang__olufsen_beovox_3702_loudspeakers_vintage_1972.jpg"/>
          <p:cNvPicPr>
            <a:picLocks noGrp="1" noChangeAspect="1"/>
          </p:cNvPicPr>
          <p:nvPr>
            <p:ph idx="1"/>
          </p:nvPr>
        </p:nvPicPr>
        <p:blipFill>
          <a:blip r:embed="rId2" cstate="print"/>
          <a:stretch>
            <a:fillRect/>
          </a:stretch>
        </p:blipFill>
        <p:spPr>
          <a:xfrm>
            <a:off x="4716017" y="692696"/>
            <a:ext cx="4427983" cy="3320987"/>
          </a:xfrm>
        </p:spPr>
      </p:pic>
      <p:pic>
        <p:nvPicPr>
          <p:cNvPr id="5" name="Picture 4" descr="$_12.jpg"/>
          <p:cNvPicPr>
            <a:picLocks noChangeAspect="1"/>
          </p:cNvPicPr>
          <p:nvPr/>
        </p:nvPicPr>
        <p:blipFill>
          <a:blip r:embed="rId3" cstate="print"/>
          <a:stretch>
            <a:fillRect/>
          </a:stretch>
        </p:blipFill>
        <p:spPr>
          <a:xfrm>
            <a:off x="0" y="692696"/>
            <a:ext cx="4477019" cy="3339856"/>
          </a:xfrm>
          <a:prstGeom prst="rect">
            <a:avLst/>
          </a:prstGeom>
        </p:spPr>
      </p:pic>
      <p:sp>
        <p:nvSpPr>
          <p:cNvPr id="6" name="TextBox 5"/>
          <p:cNvSpPr txBox="1"/>
          <p:nvPr/>
        </p:nvSpPr>
        <p:spPr>
          <a:xfrm>
            <a:off x="4427984" y="0"/>
            <a:ext cx="4716016" cy="923330"/>
          </a:xfrm>
          <a:prstGeom prst="rect">
            <a:avLst/>
          </a:prstGeom>
          <a:noFill/>
        </p:spPr>
        <p:txBody>
          <a:bodyPr wrap="square" rtlCol="0">
            <a:spAutoFit/>
          </a:bodyPr>
          <a:lstStyle/>
          <a:p>
            <a:endParaRPr lang="nb-NO" dirty="0"/>
          </a:p>
          <a:p>
            <a:endParaRPr lang="nb-NO" dirty="0" smtClean="0"/>
          </a:p>
          <a:p>
            <a:endParaRPr lang="nb-NO" dirty="0"/>
          </a:p>
        </p:txBody>
      </p:sp>
      <p:sp>
        <p:nvSpPr>
          <p:cNvPr id="7" name="TextBox 6"/>
          <p:cNvSpPr txBox="1"/>
          <p:nvPr/>
        </p:nvSpPr>
        <p:spPr>
          <a:xfrm>
            <a:off x="0" y="4077072"/>
            <a:ext cx="4499992" cy="1200329"/>
          </a:xfrm>
          <a:prstGeom prst="rect">
            <a:avLst/>
          </a:prstGeom>
          <a:noFill/>
        </p:spPr>
        <p:txBody>
          <a:bodyPr wrap="square" rtlCol="0">
            <a:spAutoFit/>
          </a:bodyPr>
          <a:lstStyle/>
          <a:p>
            <a:r>
              <a:rPr lang="nb-NO" dirty="0" smtClean="0"/>
              <a:t>BEOGRAM 1000, ble etter en tid byttet til </a:t>
            </a:r>
          </a:p>
          <a:p>
            <a:r>
              <a:rPr lang="nb-NO" dirty="0" smtClean="0"/>
              <a:t>BEOGRAM  3000. Denne var helautomatisk, og med bedre arm, pickup og drivverk, løftet den gjengivelsen ett par hakk.</a:t>
            </a:r>
          </a:p>
        </p:txBody>
      </p:sp>
      <p:sp>
        <p:nvSpPr>
          <p:cNvPr id="8" name="TextBox 7"/>
          <p:cNvSpPr txBox="1"/>
          <p:nvPr/>
        </p:nvSpPr>
        <p:spPr>
          <a:xfrm>
            <a:off x="4788024" y="4077072"/>
            <a:ext cx="4355976" cy="2585323"/>
          </a:xfrm>
          <a:prstGeom prst="rect">
            <a:avLst/>
          </a:prstGeom>
          <a:noFill/>
        </p:spPr>
        <p:txBody>
          <a:bodyPr wrap="square" rtlCol="0">
            <a:spAutoFit/>
          </a:bodyPr>
          <a:lstStyle/>
          <a:p>
            <a:r>
              <a:rPr lang="nb-NO" dirty="0" smtClean="0"/>
              <a:t>BEOWOX 3702.</a:t>
            </a:r>
          </a:p>
          <a:p>
            <a:r>
              <a:rPr lang="nb-NO" dirty="0" smtClean="0"/>
              <a:t>NY FORBEDRET UTGAVE AV LEGENDARISKE BEOWOX 3700.</a:t>
            </a:r>
          </a:p>
          <a:p>
            <a:r>
              <a:rPr lang="nb-NO" dirty="0" smtClean="0"/>
              <a:t>Scanspeak elementer med 8 toms bass, 4 ¼ tom mellemtone og ¾ tom cone diskant.</a:t>
            </a:r>
          </a:p>
          <a:p>
            <a:r>
              <a:rPr lang="nb-NO" dirty="0" smtClean="0"/>
              <a:t>Tålte svimmlende 40 w, og hadde frekvensområde 48 hz – 16 khz +4-8 db.</a:t>
            </a:r>
          </a:p>
          <a:p>
            <a:r>
              <a:rPr lang="nb-NO" dirty="0" smtClean="0"/>
              <a:t>En av de første vellydende trykkhammer høytalerne på markedet.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692696"/>
          </a:xfrm>
        </p:spPr>
        <p:txBody>
          <a:bodyPr>
            <a:normAutofit fontScale="90000"/>
          </a:bodyPr>
          <a:lstStyle/>
          <a:p>
            <a:r>
              <a:rPr lang="nb-NO" dirty="0" smtClean="0"/>
              <a:t>ETTER QUADRAL IMPORT </a:t>
            </a:r>
            <a:endParaRPr lang="nb-NO" dirty="0"/>
          </a:p>
        </p:txBody>
      </p:sp>
      <p:pic>
        <p:nvPicPr>
          <p:cNvPr id="4" name="Content Placeholder 3" descr="denonavr800frt.jpg"/>
          <p:cNvPicPr>
            <a:picLocks noGrp="1" noChangeAspect="1"/>
          </p:cNvPicPr>
          <p:nvPr>
            <p:ph idx="1"/>
          </p:nvPr>
        </p:nvPicPr>
        <p:blipFill>
          <a:blip r:embed="rId2" cstate="print"/>
          <a:stretch>
            <a:fillRect/>
          </a:stretch>
        </p:blipFill>
        <p:spPr>
          <a:xfrm>
            <a:off x="0" y="4725144"/>
            <a:ext cx="4473523" cy="1584176"/>
          </a:xfrm>
        </p:spPr>
      </p:pic>
      <p:pic>
        <p:nvPicPr>
          <p:cNvPr id="5" name="Picture 4" descr="luxmanm0522.jpg"/>
          <p:cNvPicPr>
            <a:picLocks noChangeAspect="1"/>
          </p:cNvPicPr>
          <p:nvPr/>
        </p:nvPicPr>
        <p:blipFill>
          <a:blip r:embed="rId3" cstate="print"/>
          <a:stretch>
            <a:fillRect/>
          </a:stretch>
        </p:blipFill>
        <p:spPr>
          <a:xfrm>
            <a:off x="0" y="692696"/>
            <a:ext cx="5344208" cy="2880320"/>
          </a:xfrm>
          <a:prstGeom prst="rect">
            <a:avLst/>
          </a:prstGeom>
        </p:spPr>
      </p:pic>
      <p:pic>
        <p:nvPicPr>
          <p:cNvPr id="6" name="Picture 5" descr="Luxman_M05-offen (1).jpg"/>
          <p:cNvPicPr>
            <a:picLocks noChangeAspect="1"/>
          </p:cNvPicPr>
          <p:nvPr/>
        </p:nvPicPr>
        <p:blipFill>
          <a:blip r:embed="rId4" cstate="print"/>
          <a:stretch>
            <a:fillRect/>
          </a:stretch>
        </p:blipFill>
        <p:spPr>
          <a:xfrm>
            <a:off x="5333537" y="692696"/>
            <a:ext cx="3810463" cy="2880320"/>
          </a:xfrm>
          <a:prstGeom prst="rect">
            <a:avLst/>
          </a:prstGeom>
        </p:spPr>
      </p:pic>
      <p:sp>
        <p:nvSpPr>
          <p:cNvPr id="7" name="TextBox 6"/>
          <p:cNvSpPr txBox="1"/>
          <p:nvPr/>
        </p:nvSpPr>
        <p:spPr>
          <a:xfrm>
            <a:off x="0" y="3573016"/>
            <a:ext cx="9144000" cy="1200329"/>
          </a:xfrm>
          <a:prstGeom prst="rect">
            <a:avLst/>
          </a:prstGeom>
          <a:noFill/>
        </p:spPr>
        <p:txBody>
          <a:bodyPr wrap="square" rtlCol="0">
            <a:spAutoFit/>
          </a:bodyPr>
          <a:lstStyle/>
          <a:p>
            <a:r>
              <a:rPr lang="nb-NO" dirty="0" smtClean="0"/>
              <a:t>                                                 LUXMAN MOD. M-05 POWER AMP.</a:t>
            </a:r>
          </a:p>
          <a:p>
            <a:r>
              <a:rPr lang="nb-NO" dirty="0" smtClean="0"/>
              <a:t>Denne fantastiske, og legendariske klasse a forsterkeren, kjøpte jeg av Åge i Stavern, gammel kompis av Svein. DEN.....var godt lydene den.....</a:t>
            </a:r>
          </a:p>
          <a:p>
            <a:r>
              <a:rPr lang="nb-NO" dirty="0" smtClean="0"/>
              <a:t>Ett lite monster på 43 kg. 2 x 105 w 8 ohm. Ren klasse a. Vifte kjølt, naturlighvis.</a:t>
            </a:r>
            <a:endParaRPr lang="nb-NO" dirty="0"/>
          </a:p>
        </p:txBody>
      </p:sp>
      <p:sp>
        <p:nvSpPr>
          <p:cNvPr id="8" name="TextBox 7"/>
          <p:cNvSpPr txBox="1"/>
          <p:nvPr/>
        </p:nvSpPr>
        <p:spPr>
          <a:xfrm>
            <a:off x="4572000" y="4725144"/>
            <a:ext cx="4572000" cy="1200329"/>
          </a:xfrm>
          <a:prstGeom prst="rect">
            <a:avLst/>
          </a:prstGeom>
          <a:noFill/>
        </p:spPr>
        <p:txBody>
          <a:bodyPr wrap="square" rtlCol="0">
            <a:spAutoFit/>
          </a:bodyPr>
          <a:lstStyle/>
          <a:p>
            <a:r>
              <a:rPr lang="nb-NO" dirty="0" smtClean="0"/>
              <a:t>DENONO MOD. AVR-800.</a:t>
            </a:r>
          </a:p>
          <a:p>
            <a:r>
              <a:rPr lang="nb-NO" dirty="0" smtClean="0"/>
              <a:t>Ehh. Faktisk litt usikker på modellen her. Tror ikke det var denne. Men noe ala-ala.</a:t>
            </a:r>
          </a:p>
          <a:p>
            <a:r>
              <a:rPr lang="nb-NO" dirty="0" smtClean="0"/>
              <a:t>Bare brukt til film.</a:t>
            </a:r>
            <a:endParaRPr lang="nb-NO"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rmAutofit/>
          </a:bodyPr>
          <a:lstStyle/>
          <a:p>
            <a:r>
              <a:rPr lang="nb-NO" dirty="0" smtClean="0"/>
              <a:t>ETTER QUADRAL  IMPORT.</a:t>
            </a:r>
            <a:endParaRPr lang="nb-NO" dirty="0"/>
          </a:p>
        </p:txBody>
      </p:sp>
      <p:pic>
        <p:nvPicPr>
          <p:cNvPr id="4" name="Content Placeholder 3" descr="20695952mw.jpg"/>
          <p:cNvPicPr>
            <a:picLocks noGrp="1" noChangeAspect="1"/>
          </p:cNvPicPr>
          <p:nvPr>
            <p:ph idx="1"/>
          </p:nvPr>
        </p:nvPicPr>
        <p:blipFill>
          <a:blip r:embed="rId2" cstate="print"/>
          <a:stretch>
            <a:fillRect/>
          </a:stretch>
        </p:blipFill>
        <p:spPr>
          <a:xfrm>
            <a:off x="0" y="692696"/>
            <a:ext cx="3394472" cy="4525963"/>
          </a:xfrm>
        </p:spPr>
      </p:pic>
      <p:pic>
        <p:nvPicPr>
          <p:cNvPr id="5" name="Picture 4" descr="montan_17667.jpg"/>
          <p:cNvPicPr>
            <a:picLocks noChangeAspect="1"/>
          </p:cNvPicPr>
          <p:nvPr/>
        </p:nvPicPr>
        <p:blipFill>
          <a:blip r:embed="rId3" cstate="print"/>
          <a:stretch>
            <a:fillRect/>
          </a:stretch>
        </p:blipFill>
        <p:spPr>
          <a:xfrm>
            <a:off x="3203848" y="620689"/>
            <a:ext cx="3060340" cy="4608511"/>
          </a:xfrm>
          <a:prstGeom prst="rect">
            <a:avLst/>
          </a:prstGeom>
        </p:spPr>
      </p:pic>
      <p:sp>
        <p:nvSpPr>
          <p:cNvPr id="6" name="TextBox 5"/>
          <p:cNvSpPr txBox="1"/>
          <p:nvPr/>
        </p:nvSpPr>
        <p:spPr>
          <a:xfrm>
            <a:off x="0" y="5229200"/>
            <a:ext cx="6228184" cy="1200329"/>
          </a:xfrm>
          <a:prstGeom prst="rect">
            <a:avLst/>
          </a:prstGeom>
          <a:noFill/>
        </p:spPr>
        <p:txBody>
          <a:bodyPr wrap="square" rtlCol="0">
            <a:spAutoFit/>
          </a:bodyPr>
          <a:lstStyle/>
          <a:p>
            <a:r>
              <a:rPr lang="nb-NO" dirty="0" smtClean="0"/>
              <a:t>                            QUADRAL MOD. WULKAN MK-IV</a:t>
            </a:r>
          </a:p>
          <a:p>
            <a:r>
              <a:rPr lang="nb-NO" dirty="0" smtClean="0"/>
              <a:t>10 tom bass, 4, ¼ tom con mellemtone, og hyper bånddiskant.</a:t>
            </a:r>
          </a:p>
          <a:p>
            <a:r>
              <a:rPr lang="nb-NO" dirty="0" smtClean="0"/>
              <a:t>Tåler 200 w rms. Er i 4 ohm. Frekvens område. 20- 80 000 hz.</a:t>
            </a:r>
          </a:p>
          <a:p>
            <a:r>
              <a:rPr lang="nb-NO" dirty="0" smtClean="0"/>
              <a:t>Følsomhet 86 db/iw/1m. Veier 80 kg. Transmission line.</a:t>
            </a:r>
            <a:endParaRPr lang="nb-NO" dirty="0"/>
          </a:p>
        </p:txBody>
      </p:sp>
      <p:sp>
        <p:nvSpPr>
          <p:cNvPr id="7" name="TextBox 6"/>
          <p:cNvSpPr txBox="1"/>
          <p:nvPr/>
        </p:nvSpPr>
        <p:spPr>
          <a:xfrm>
            <a:off x="6300192" y="692696"/>
            <a:ext cx="2664296" cy="2585323"/>
          </a:xfrm>
          <a:prstGeom prst="rect">
            <a:avLst/>
          </a:prstGeom>
          <a:noFill/>
        </p:spPr>
        <p:txBody>
          <a:bodyPr wrap="square" rtlCol="0">
            <a:spAutoFit/>
          </a:bodyPr>
          <a:lstStyle/>
          <a:p>
            <a:r>
              <a:rPr lang="nb-NO" dirty="0" smtClean="0"/>
              <a:t>Omtren sammtidig med m-05, kom disse inn i stua.</a:t>
            </a:r>
          </a:p>
          <a:p>
            <a:r>
              <a:rPr lang="nb-NO" dirty="0" smtClean="0"/>
              <a:t>Så meg ikke råd til TITAN... Riktig enda.</a:t>
            </a:r>
          </a:p>
          <a:p>
            <a:r>
              <a:rPr lang="nb-NO" dirty="0" smtClean="0"/>
              <a:t>Men denne var en riktig godbit alikevel.</a:t>
            </a:r>
          </a:p>
          <a:p>
            <a:r>
              <a:rPr lang="nb-NO" dirty="0" smtClean="0"/>
              <a:t>Nå har vi også overdratt importen av Quadral yil Tor oppe i Ulefoss.</a:t>
            </a:r>
            <a:endParaRPr lang="nb-NO" dirty="0"/>
          </a:p>
        </p:txBody>
      </p:sp>
      <p:pic>
        <p:nvPicPr>
          <p:cNvPr id="8" name="Picture 7" descr="$_1.jpg"/>
          <p:cNvPicPr>
            <a:picLocks noChangeAspect="1"/>
          </p:cNvPicPr>
          <p:nvPr/>
        </p:nvPicPr>
        <p:blipFill>
          <a:blip r:embed="rId4" cstate="print"/>
          <a:srcRect t="15231" b="23847"/>
          <a:stretch>
            <a:fillRect/>
          </a:stretch>
        </p:blipFill>
        <p:spPr>
          <a:xfrm>
            <a:off x="6300193" y="3717032"/>
            <a:ext cx="2843807" cy="1152128"/>
          </a:xfrm>
          <a:prstGeom prst="rect">
            <a:avLst/>
          </a:prstGeom>
        </p:spPr>
      </p:pic>
      <p:sp>
        <p:nvSpPr>
          <p:cNvPr id="10" name="TextBox 9"/>
          <p:cNvSpPr txBox="1"/>
          <p:nvPr/>
        </p:nvSpPr>
        <p:spPr>
          <a:xfrm>
            <a:off x="6300192" y="4869160"/>
            <a:ext cx="2843808" cy="1477328"/>
          </a:xfrm>
          <a:prstGeom prst="rect">
            <a:avLst/>
          </a:prstGeom>
          <a:noFill/>
        </p:spPr>
        <p:txBody>
          <a:bodyPr wrap="square" rtlCol="0">
            <a:spAutoFit/>
          </a:bodyPr>
          <a:lstStyle/>
          <a:p>
            <a:r>
              <a:rPr lang="nb-NO" dirty="0" smtClean="0"/>
              <a:t>YAMAHA CDX-1050 CD</a:t>
            </a:r>
          </a:p>
          <a:p>
            <a:r>
              <a:rPr lang="nb-NO" dirty="0" smtClean="0"/>
              <a:t>Kjøpte denne i affekt da jeg bare måtte ha en bedere lydkilde. Grei.... Men på langt nær god nok.</a:t>
            </a:r>
            <a:endParaRPr lang="nb-NO"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TITAN. AHHHH.</a:t>
            </a:r>
            <a:endParaRPr lang="nb-NO" dirty="0"/>
          </a:p>
        </p:txBody>
      </p:sp>
      <p:pic>
        <p:nvPicPr>
          <p:cNvPr id="6" name="Content Placeholder 5" descr="Quadral-Titan-I-IV-C-40c8fea1-50067402.jpg"/>
          <p:cNvPicPr>
            <a:picLocks noGrp="1" noChangeAspect="1"/>
          </p:cNvPicPr>
          <p:nvPr>
            <p:ph idx="1"/>
          </p:nvPr>
        </p:nvPicPr>
        <p:blipFill>
          <a:blip r:embed="rId2" cstate="print"/>
          <a:stretch>
            <a:fillRect/>
          </a:stretch>
        </p:blipFill>
        <p:spPr>
          <a:xfrm>
            <a:off x="0" y="692696"/>
            <a:ext cx="5625958" cy="3457993"/>
          </a:xfrm>
        </p:spPr>
      </p:pic>
      <p:sp>
        <p:nvSpPr>
          <p:cNvPr id="10" name="TextBox 9"/>
          <p:cNvSpPr txBox="1"/>
          <p:nvPr/>
        </p:nvSpPr>
        <p:spPr>
          <a:xfrm>
            <a:off x="5724128" y="692696"/>
            <a:ext cx="3419872" cy="5078313"/>
          </a:xfrm>
          <a:prstGeom prst="rect">
            <a:avLst/>
          </a:prstGeom>
          <a:noFill/>
        </p:spPr>
        <p:txBody>
          <a:bodyPr wrap="square" rtlCol="0">
            <a:spAutoFit/>
          </a:bodyPr>
          <a:lstStyle/>
          <a:p>
            <a:r>
              <a:rPr lang="nb-NO" dirty="0" smtClean="0"/>
              <a:t>TITAN FAMILIEN.</a:t>
            </a:r>
          </a:p>
          <a:p>
            <a:r>
              <a:rPr lang="nb-NO" dirty="0" smtClean="0"/>
              <a:t>Så lenge de så noenlunde like ut.</a:t>
            </a:r>
          </a:p>
          <a:p>
            <a:r>
              <a:rPr lang="nb-NO" dirty="0" smtClean="0"/>
              <a:t>Alle hadde samme data.</a:t>
            </a:r>
          </a:p>
          <a:p>
            <a:r>
              <a:rPr lang="nb-NO" dirty="0" smtClean="0"/>
              <a:t>Alle oppgitt å tåle 250 w rms</a:t>
            </a:r>
          </a:p>
          <a:p>
            <a:r>
              <a:rPr lang="nb-NO" dirty="0" smtClean="0"/>
              <a:t>Frekvensområde alle: 16-50000 hz</a:t>
            </a:r>
          </a:p>
          <a:p>
            <a:r>
              <a:rPr lang="nb-NO" dirty="0" smtClean="0"/>
              <a:t>12 tom bass</a:t>
            </a:r>
          </a:p>
          <a:p>
            <a:r>
              <a:rPr lang="nb-NO" dirty="0" smtClean="0"/>
              <a:t>4 ¼ tom mellemtone</a:t>
            </a:r>
          </a:p>
          <a:p>
            <a:r>
              <a:rPr lang="nb-NO" dirty="0" smtClean="0"/>
              <a:t>Hyper båndiskant.</a:t>
            </a:r>
          </a:p>
          <a:p>
            <a:r>
              <a:rPr lang="nb-NO" dirty="0" smtClean="0"/>
              <a:t>Vekten er : mk 1 og 2 : 115 kg</a:t>
            </a:r>
          </a:p>
          <a:p>
            <a:r>
              <a:rPr lang="nb-NO" dirty="0" smtClean="0"/>
              <a:t>               på mk 3 og 4 : 140 kg.</a:t>
            </a:r>
          </a:p>
          <a:p>
            <a:r>
              <a:rPr lang="nb-NO" dirty="0" smtClean="0"/>
              <a:t>All disse var transmission linje på 3,2 m. Mk 1, 2 og 3, hadde åpning på toppen, mens mk 4 har den på baksiden. På mk 3, lagde de en helt ny bass, da den gamle hadde tilbøyligheter til å trampe takten ved høyt volum. Og det er som kjent ikke sunt for et element.</a:t>
            </a:r>
          </a:p>
        </p:txBody>
      </p:sp>
      <p:pic>
        <p:nvPicPr>
          <p:cNvPr id="11" name="Picture 10" descr="images (2).jpg"/>
          <p:cNvPicPr>
            <a:picLocks noChangeAspect="1"/>
          </p:cNvPicPr>
          <p:nvPr/>
        </p:nvPicPr>
        <p:blipFill>
          <a:blip r:embed="rId3" cstate="print"/>
          <a:srcRect b="22428"/>
          <a:stretch>
            <a:fillRect/>
          </a:stretch>
        </p:blipFill>
        <p:spPr>
          <a:xfrm>
            <a:off x="1" y="3933056"/>
            <a:ext cx="3347863" cy="1728192"/>
          </a:xfrm>
          <a:prstGeom prst="rect">
            <a:avLst/>
          </a:prstGeom>
        </p:spPr>
      </p:pic>
      <p:sp>
        <p:nvSpPr>
          <p:cNvPr id="12" name="TextBox 11"/>
          <p:cNvSpPr txBox="1"/>
          <p:nvPr/>
        </p:nvSpPr>
        <p:spPr>
          <a:xfrm>
            <a:off x="0" y="5661248"/>
            <a:ext cx="3347864" cy="1200329"/>
          </a:xfrm>
          <a:prstGeom prst="rect">
            <a:avLst/>
          </a:prstGeom>
          <a:noFill/>
        </p:spPr>
        <p:txBody>
          <a:bodyPr wrap="square" rtlCol="0">
            <a:spAutoFit/>
          </a:bodyPr>
          <a:lstStyle/>
          <a:p>
            <a:r>
              <a:rPr lang="nb-NO" dirty="0" smtClean="0"/>
              <a:t>Mk 1 og 2 hadde mulighet til aktiv drift av alle elementer og elektronisk deling. 300 w bass, 200 wmellem og 200 w diskant.</a:t>
            </a:r>
            <a:endParaRPr lang="nb-NO" dirty="0"/>
          </a:p>
        </p:txBody>
      </p:sp>
      <p:sp>
        <p:nvSpPr>
          <p:cNvPr id="13" name="TextBox 12"/>
          <p:cNvSpPr txBox="1"/>
          <p:nvPr/>
        </p:nvSpPr>
        <p:spPr>
          <a:xfrm>
            <a:off x="3347864" y="4005064"/>
            <a:ext cx="2376264" cy="2862322"/>
          </a:xfrm>
          <a:prstGeom prst="rect">
            <a:avLst/>
          </a:prstGeom>
          <a:noFill/>
        </p:spPr>
        <p:txBody>
          <a:bodyPr wrap="square" rtlCol="0">
            <a:spAutoFit/>
          </a:bodyPr>
          <a:lstStyle/>
          <a:p>
            <a:r>
              <a:rPr lang="nb-NO" dirty="0" smtClean="0"/>
              <a:t>Den modellen jeg hadde, var mk 2 med 3 power og aktiv drift.</a:t>
            </a:r>
          </a:p>
          <a:p>
            <a:r>
              <a:rPr lang="nb-NO" dirty="0" smtClean="0"/>
              <a:t>Det var den som var europa referanse i mange år. Tore har disse nå, og de spiller fabelaktig enda.</a:t>
            </a:r>
          </a:p>
          <a:p>
            <a:r>
              <a:rPr lang="nb-NO" dirty="0" smtClean="0"/>
              <a:t>Dypbassen er legendarisk.</a:t>
            </a:r>
            <a:endParaRPr lang="nb-NO"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64704"/>
          </a:xfrm>
        </p:spPr>
        <p:txBody>
          <a:bodyPr>
            <a:normAutofit/>
          </a:bodyPr>
          <a:lstStyle/>
          <a:p>
            <a:r>
              <a:rPr lang="nb-NO" dirty="0" smtClean="0"/>
              <a:t>LYDKILDE MED STOR L.</a:t>
            </a:r>
            <a:endParaRPr lang="nb-NO" dirty="0"/>
          </a:p>
        </p:txBody>
      </p:sp>
      <p:pic>
        <p:nvPicPr>
          <p:cNvPr id="4" name="Content Placeholder 3" descr="vwvjsw.jpg"/>
          <p:cNvPicPr>
            <a:picLocks noGrp="1" noChangeAspect="1"/>
          </p:cNvPicPr>
          <p:nvPr>
            <p:ph idx="1"/>
          </p:nvPr>
        </p:nvPicPr>
        <p:blipFill>
          <a:blip r:embed="rId2" cstate="print"/>
          <a:srcRect b="15675"/>
          <a:stretch>
            <a:fillRect/>
          </a:stretch>
        </p:blipFill>
        <p:spPr>
          <a:xfrm>
            <a:off x="539552" y="764704"/>
            <a:ext cx="8229600" cy="2952328"/>
          </a:xfrm>
        </p:spPr>
      </p:pic>
      <p:sp>
        <p:nvSpPr>
          <p:cNvPr id="5" name="TextBox 4"/>
          <p:cNvSpPr txBox="1"/>
          <p:nvPr/>
        </p:nvSpPr>
        <p:spPr>
          <a:xfrm>
            <a:off x="539552" y="3717032"/>
            <a:ext cx="8208912" cy="2585323"/>
          </a:xfrm>
          <a:prstGeom prst="rect">
            <a:avLst/>
          </a:prstGeom>
          <a:noFill/>
        </p:spPr>
        <p:txBody>
          <a:bodyPr wrap="square" rtlCol="0">
            <a:spAutoFit/>
          </a:bodyPr>
          <a:lstStyle/>
          <a:p>
            <a:r>
              <a:rPr lang="nb-NO" dirty="0" smtClean="0"/>
              <a:t>                                           ACCUPHASE. MOD. DP-70 CD SPILLER</a:t>
            </a:r>
          </a:p>
          <a:p>
            <a:r>
              <a:rPr lang="nb-NO" dirty="0" smtClean="0"/>
              <a:t>Nå snakker vi lydkilde.</a:t>
            </a:r>
          </a:p>
          <a:p>
            <a:r>
              <a:rPr lang="nb-NO" dirty="0" smtClean="0"/>
              <a:t>Den klart beste jeg har hatt. Og langt bedere en min gamle Yamaha cdx-1100. som jeg tror var den beste før dette skiftet.</a:t>
            </a:r>
          </a:p>
          <a:p>
            <a:r>
              <a:rPr lang="nb-NO" dirty="0" smtClean="0"/>
              <a:t>Dette mine venner, er riktig high end det.</a:t>
            </a:r>
          </a:p>
          <a:p>
            <a:r>
              <a:rPr lang="nb-NO" dirty="0" smtClean="0"/>
              <a:t>Preamp trodde jeg var noe tull på den tiden. Filosofien var : ingen komponent er bedere en den som ikke er der.</a:t>
            </a:r>
          </a:p>
          <a:p>
            <a:r>
              <a:rPr lang="nb-NO" dirty="0" smtClean="0"/>
              <a:t>Bygd etter Accuphase oppskrift, som en tanks. Og en ryddighet invendig, som alle andre må se langt etter.</a:t>
            </a:r>
            <a:endParaRPr lang="nb-NO"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SENTER OG SURROUND HØYT.</a:t>
            </a:r>
            <a:endParaRPr lang="nb-NO" dirty="0"/>
          </a:p>
        </p:txBody>
      </p:sp>
      <p:pic>
        <p:nvPicPr>
          <p:cNvPr id="4" name="Content Placeholder 3" descr="image_product-789430.jpg"/>
          <p:cNvPicPr>
            <a:picLocks noGrp="1" noChangeAspect="1"/>
          </p:cNvPicPr>
          <p:nvPr>
            <p:ph idx="1"/>
          </p:nvPr>
        </p:nvPicPr>
        <p:blipFill>
          <a:blip r:embed="rId2" cstate="print"/>
          <a:srcRect t="13333" b="10000"/>
          <a:stretch>
            <a:fillRect/>
          </a:stretch>
        </p:blipFill>
        <p:spPr>
          <a:xfrm>
            <a:off x="0" y="4293095"/>
            <a:ext cx="3563888" cy="1808981"/>
          </a:xfrm>
        </p:spPr>
      </p:pic>
      <p:pic>
        <p:nvPicPr>
          <p:cNvPr id="5" name="Picture 4" descr="img2593_313118.jpg"/>
          <p:cNvPicPr>
            <a:picLocks noChangeAspect="1"/>
          </p:cNvPicPr>
          <p:nvPr/>
        </p:nvPicPr>
        <p:blipFill>
          <a:blip r:embed="rId3" cstate="print"/>
          <a:stretch>
            <a:fillRect/>
          </a:stretch>
        </p:blipFill>
        <p:spPr>
          <a:xfrm>
            <a:off x="0" y="692696"/>
            <a:ext cx="4427984" cy="2947377"/>
          </a:xfrm>
          <a:prstGeom prst="rect">
            <a:avLst/>
          </a:prstGeom>
        </p:spPr>
      </p:pic>
      <p:pic>
        <p:nvPicPr>
          <p:cNvPr id="6" name="Picture 5" descr="quadral-rondo-phonologue-gold-000.jpg"/>
          <p:cNvPicPr>
            <a:picLocks noChangeAspect="1"/>
          </p:cNvPicPr>
          <p:nvPr/>
        </p:nvPicPr>
        <p:blipFill>
          <a:blip r:embed="rId4" cstate="print"/>
          <a:stretch>
            <a:fillRect/>
          </a:stretch>
        </p:blipFill>
        <p:spPr>
          <a:xfrm>
            <a:off x="5472282" y="692696"/>
            <a:ext cx="3671718" cy="3024336"/>
          </a:xfrm>
          <a:prstGeom prst="rect">
            <a:avLst/>
          </a:prstGeom>
        </p:spPr>
      </p:pic>
      <p:sp>
        <p:nvSpPr>
          <p:cNvPr id="7" name="TextBox 6"/>
          <p:cNvSpPr txBox="1"/>
          <p:nvPr/>
        </p:nvSpPr>
        <p:spPr>
          <a:xfrm>
            <a:off x="0" y="3645024"/>
            <a:ext cx="4427984" cy="646331"/>
          </a:xfrm>
          <a:prstGeom prst="rect">
            <a:avLst/>
          </a:prstGeom>
          <a:noFill/>
        </p:spPr>
        <p:txBody>
          <a:bodyPr wrap="square" rtlCol="0">
            <a:spAutoFit/>
          </a:bodyPr>
          <a:lstStyle/>
          <a:p>
            <a:r>
              <a:rPr lang="nb-NO" dirty="0" smtClean="0"/>
              <a:t>QUADRAL. MOD. AURUM  CENTER HØYTALER</a:t>
            </a:r>
          </a:p>
          <a:p>
            <a:r>
              <a:rPr lang="nb-NO" dirty="0" smtClean="0"/>
              <a:t>Denne virket så bra at jeg har den enda.</a:t>
            </a:r>
            <a:endParaRPr lang="nb-NO" dirty="0"/>
          </a:p>
        </p:txBody>
      </p:sp>
      <p:sp>
        <p:nvSpPr>
          <p:cNvPr id="8" name="TextBox 7"/>
          <p:cNvSpPr txBox="1"/>
          <p:nvPr/>
        </p:nvSpPr>
        <p:spPr>
          <a:xfrm>
            <a:off x="0" y="6093296"/>
            <a:ext cx="4427984" cy="646331"/>
          </a:xfrm>
          <a:prstGeom prst="rect">
            <a:avLst/>
          </a:prstGeom>
          <a:noFill/>
        </p:spPr>
        <p:txBody>
          <a:bodyPr wrap="square" rtlCol="0">
            <a:spAutoFit/>
          </a:bodyPr>
          <a:lstStyle/>
          <a:p>
            <a:r>
              <a:rPr lang="nb-NO" dirty="0" smtClean="0"/>
              <a:t>QUADRAL. MOD. ALTAN CENTER HØYTALER.</a:t>
            </a:r>
          </a:p>
          <a:p>
            <a:r>
              <a:rPr lang="nb-NO" dirty="0" smtClean="0"/>
              <a:t>Ikke dårlig, men aalt for svak diskant. Bort...</a:t>
            </a:r>
            <a:endParaRPr lang="nb-NO" dirty="0"/>
          </a:p>
        </p:txBody>
      </p:sp>
      <p:sp>
        <p:nvSpPr>
          <p:cNvPr id="9" name="TextBox 8"/>
          <p:cNvSpPr txBox="1"/>
          <p:nvPr/>
        </p:nvSpPr>
        <p:spPr>
          <a:xfrm>
            <a:off x="5436096" y="3717032"/>
            <a:ext cx="3707904" cy="2308324"/>
          </a:xfrm>
          <a:prstGeom prst="rect">
            <a:avLst/>
          </a:prstGeom>
          <a:noFill/>
        </p:spPr>
        <p:txBody>
          <a:bodyPr wrap="square" rtlCol="0">
            <a:spAutoFit/>
          </a:bodyPr>
          <a:lstStyle/>
          <a:p>
            <a:r>
              <a:rPr lang="nb-NO" dirty="0" smtClean="0"/>
              <a:t>QUADRAL. MOD. RONDO MK.4.</a:t>
            </a:r>
          </a:p>
          <a:p>
            <a:r>
              <a:rPr lang="nb-NO" dirty="0" smtClean="0"/>
              <a:t>En riktig godbit av en mini hifi høytaler, som jeg valgte å bruke som bakøytalere.</a:t>
            </a:r>
          </a:p>
          <a:p>
            <a:r>
              <a:rPr lang="nb-NO" dirty="0" smtClean="0"/>
              <a:t>Har de enda. Og tror ikke jeg bytter de ut heller.</a:t>
            </a:r>
          </a:p>
          <a:p>
            <a:r>
              <a:rPr lang="nb-NO" dirty="0" smtClean="0"/>
              <a:t>Kansje bruke dem som hoved-høytaler med sub.</a:t>
            </a:r>
            <a:endParaRPr lang="nb-NO"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ANDRE PRODUKTER ..IGJEN.</a:t>
            </a:r>
            <a:endParaRPr lang="nb-NO" dirty="0"/>
          </a:p>
        </p:txBody>
      </p:sp>
      <p:pic>
        <p:nvPicPr>
          <p:cNvPr id="4" name="Content Placeholder 3" descr="1153c0a3d47b81487d5ee7b8b775c31a.jpg"/>
          <p:cNvPicPr>
            <a:picLocks noGrp="1" noChangeAspect="1"/>
          </p:cNvPicPr>
          <p:nvPr>
            <p:ph idx="1"/>
          </p:nvPr>
        </p:nvPicPr>
        <p:blipFill>
          <a:blip r:embed="rId2" cstate="print"/>
          <a:stretch>
            <a:fillRect/>
          </a:stretch>
        </p:blipFill>
        <p:spPr>
          <a:xfrm>
            <a:off x="0" y="887194"/>
            <a:ext cx="4644008" cy="2469798"/>
          </a:xfrm>
        </p:spPr>
      </p:pic>
      <p:pic>
        <p:nvPicPr>
          <p:cNvPr id="5" name="Picture 4" descr="pioneer_cld-2950.jpg"/>
          <p:cNvPicPr>
            <a:picLocks noChangeAspect="1"/>
          </p:cNvPicPr>
          <p:nvPr/>
        </p:nvPicPr>
        <p:blipFill>
          <a:blip r:embed="rId3" cstate="print"/>
          <a:stretch>
            <a:fillRect/>
          </a:stretch>
        </p:blipFill>
        <p:spPr>
          <a:xfrm>
            <a:off x="0" y="3327435"/>
            <a:ext cx="4716016" cy="1890891"/>
          </a:xfrm>
          <a:prstGeom prst="rect">
            <a:avLst/>
          </a:prstGeom>
        </p:spPr>
      </p:pic>
      <p:sp>
        <p:nvSpPr>
          <p:cNvPr id="7" name="TextBox 6"/>
          <p:cNvSpPr txBox="1"/>
          <p:nvPr/>
        </p:nvSpPr>
        <p:spPr>
          <a:xfrm>
            <a:off x="4644008" y="908720"/>
            <a:ext cx="3960440" cy="646331"/>
          </a:xfrm>
          <a:prstGeom prst="rect">
            <a:avLst/>
          </a:prstGeom>
          <a:noFill/>
        </p:spPr>
        <p:txBody>
          <a:bodyPr wrap="square" rtlCol="0">
            <a:spAutoFit/>
          </a:bodyPr>
          <a:lstStyle/>
          <a:p>
            <a:endParaRPr lang="nb-NO" dirty="0" smtClean="0"/>
          </a:p>
          <a:p>
            <a:endParaRPr lang="nb-NO" dirty="0"/>
          </a:p>
        </p:txBody>
      </p:sp>
      <p:pic>
        <p:nvPicPr>
          <p:cNvPr id="8" name="Picture 7" descr="nedlasting.jpg"/>
          <p:cNvPicPr>
            <a:picLocks noChangeAspect="1"/>
          </p:cNvPicPr>
          <p:nvPr/>
        </p:nvPicPr>
        <p:blipFill>
          <a:blip r:embed="rId4" cstate="print"/>
          <a:srcRect t="38309" b="19525"/>
          <a:stretch>
            <a:fillRect/>
          </a:stretch>
        </p:blipFill>
        <p:spPr>
          <a:xfrm>
            <a:off x="0" y="5229199"/>
            <a:ext cx="4644008" cy="1466747"/>
          </a:xfrm>
          <a:prstGeom prst="rect">
            <a:avLst/>
          </a:prstGeom>
        </p:spPr>
      </p:pic>
      <p:sp>
        <p:nvSpPr>
          <p:cNvPr id="9" name="TextBox 8"/>
          <p:cNvSpPr txBox="1"/>
          <p:nvPr/>
        </p:nvSpPr>
        <p:spPr>
          <a:xfrm>
            <a:off x="4644008" y="908720"/>
            <a:ext cx="4499992" cy="5909310"/>
          </a:xfrm>
          <a:prstGeom prst="rect">
            <a:avLst/>
          </a:prstGeom>
          <a:noFill/>
        </p:spPr>
        <p:txBody>
          <a:bodyPr wrap="square" rtlCol="0">
            <a:spAutoFit/>
          </a:bodyPr>
          <a:lstStyle/>
          <a:p>
            <a:r>
              <a:rPr lang="nb-NO" dirty="0" smtClean="0"/>
              <a:t>FILM...</a:t>
            </a:r>
          </a:p>
          <a:p>
            <a:r>
              <a:rPr lang="nb-NO" dirty="0" smtClean="0"/>
              <a:t>Innteressen for å se film, som på kine ( eller bedere ) var virkelig våknet til live.</a:t>
            </a:r>
          </a:p>
          <a:p>
            <a:r>
              <a:rPr lang="nb-NO" dirty="0" smtClean="0"/>
              <a:t>Video spiller (vhs kassett ) hadde gått ut på dato for lenge siden.</a:t>
            </a:r>
          </a:p>
          <a:p>
            <a:r>
              <a:rPr lang="nb-NO" dirty="0" smtClean="0"/>
              <a:t>Laserdisc hadde vi fomlet med i lengere tid. Men ble ikke noe av før Pioneer tok grep, og gjorde det veldig mye bedere enn før. Og da kom også projektoren inn i stua.</a:t>
            </a:r>
          </a:p>
          <a:p>
            <a:r>
              <a:rPr lang="nb-NO" dirty="0" smtClean="0"/>
              <a:t>2 modeller laser spillere. Fra toppen.</a:t>
            </a:r>
          </a:p>
          <a:p>
            <a:r>
              <a:rPr lang="nb-NO" dirty="0" smtClean="0"/>
              <a:t>PIONEER . MOD. LD-1950</a:t>
            </a:r>
          </a:p>
          <a:p>
            <a:r>
              <a:rPr lang="nb-NO" dirty="0" smtClean="0"/>
              <a:t>PIONEER. MOD. LD-2950</a:t>
            </a:r>
          </a:p>
          <a:p>
            <a:endParaRPr lang="nb-NO" dirty="0" smtClean="0"/>
          </a:p>
          <a:p>
            <a:r>
              <a:rPr lang="nb-NO" dirty="0" smtClean="0"/>
              <a:t>Så kom jo dvd formatet. Det var ikke særlig bra i begynnelsen. Så det lot litt vente på seg. Kom sterkt tilbake med denne.</a:t>
            </a:r>
          </a:p>
          <a:p>
            <a:endParaRPr lang="nb-NO" dirty="0" smtClean="0"/>
          </a:p>
          <a:p>
            <a:r>
              <a:rPr lang="nb-NO" dirty="0" smtClean="0"/>
              <a:t>CAMBRIDGE. MOD. DVD 88</a:t>
            </a:r>
          </a:p>
          <a:p>
            <a:r>
              <a:rPr lang="nb-NO" dirty="0" smtClean="0"/>
              <a:t>Hadde en phillips før denne. </a:t>
            </a:r>
            <a:r>
              <a:rPr lang="nb-NO" dirty="0" smtClean="0"/>
              <a:t>Omtale till senere i presentasjonen. Ikke alt som er helt i rekkeføle her ser du....</a:t>
            </a:r>
            <a:endParaRPr lang="nb-NO"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LÅNT AV KJELL NYGÅRD.</a:t>
            </a:r>
            <a:endParaRPr lang="nb-NO" dirty="0"/>
          </a:p>
        </p:txBody>
      </p:sp>
      <p:pic>
        <p:nvPicPr>
          <p:cNvPr id="4" name="Content Placeholder 3" descr="classic_2aw180.jpg"/>
          <p:cNvPicPr>
            <a:picLocks noGrp="1" noChangeAspect="1"/>
          </p:cNvPicPr>
          <p:nvPr>
            <p:ph idx="1"/>
          </p:nvPr>
        </p:nvPicPr>
        <p:blipFill>
          <a:blip r:embed="rId2" cstate="print"/>
          <a:stretch>
            <a:fillRect/>
          </a:stretch>
        </p:blipFill>
        <p:spPr>
          <a:xfrm>
            <a:off x="0" y="620688"/>
            <a:ext cx="4546601" cy="3031067"/>
          </a:xfrm>
        </p:spPr>
      </p:pic>
      <p:pic>
        <p:nvPicPr>
          <p:cNvPr id="5" name="Picture 4" descr="469993-aragon_4004_mkii.jpg"/>
          <p:cNvPicPr>
            <a:picLocks noChangeAspect="1"/>
          </p:cNvPicPr>
          <p:nvPr/>
        </p:nvPicPr>
        <p:blipFill>
          <a:blip r:embed="rId3" cstate="print"/>
          <a:stretch>
            <a:fillRect/>
          </a:stretch>
        </p:blipFill>
        <p:spPr>
          <a:xfrm>
            <a:off x="4644008" y="620688"/>
            <a:ext cx="4067944" cy="3038246"/>
          </a:xfrm>
          <a:prstGeom prst="rect">
            <a:avLst/>
          </a:prstGeom>
        </p:spPr>
      </p:pic>
      <p:sp>
        <p:nvSpPr>
          <p:cNvPr id="7" name="TextBox 6"/>
          <p:cNvSpPr txBox="1"/>
          <p:nvPr/>
        </p:nvSpPr>
        <p:spPr>
          <a:xfrm>
            <a:off x="0" y="3717032"/>
            <a:ext cx="4572000" cy="2862322"/>
          </a:xfrm>
          <a:prstGeom prst="rect">
            <a:avLst/>
          </a:prstGeom>
          <a:noFill/>
        </p:spPr>
        <p:txBody>
          <a:bodyPr wrap="square" rtlCol="0">
            <a:spAutoFit/>
          </a:bodyPr>
          <a:lstStyle/>
          <a:p>
            <a:r>
              <a:rPr lang="nb-NO" dirty="0" smtClean="0"/>
              <a:t>ELECTROCOMPANIET. AW-180 MONO POWER.</a:t>
            </a:r>
          </a:p>
          <a:p>
            <a:r>
              <a:rPr lang="nb-NO" dirty="0" smtClean="0"/>
              <a:t>Dette rykende ferske forsterkersettet lånte jeg av Kjell fra Grimstad. Ble kjent med ham da har drev Lydforum. Disse lånte jeg da han hadde blitt butikkslef for Hifi Klubben i Grimstad. Senere ble han sjef for hele Hifi klubben. Aw-180 skulle lyde betraktelig bedere en den gamle aw-250. de gjorde nok det. Men var litt for snille, og manglet endel eddekt for å bli stående.</a:t>
            </a:r>
            <a:endParaRPr lang="nb-NO" dirty="0"/>
          </a:p>
        </p:txBody>
      </p:sp>
      <p:sp>
        <p:nvSpPr>
          <p:cNvPr id="8" name="TextBox 7"/>
          <p:cNvSpPr txBox="1"/>
          <p:nvPr/>
        </p:nvSpPr>
        <p:spPr>
          <a:xfrm>
            <a:off x="4644008" y="3717032"/>
            <a:ext cx="4392488" cy="2862322"/>
          </a:xfrm>
          <a:prstGeom prst="rect">
            <a:avLst/>
          </a:prstGeom>
          <a:noFill/>
        </p:spPr>
        <p:txBody>
          <a:bodyPr wrap="square" rtlCol="0">
            <a:spAutoFit/>
          </a:bodyPr>
          <a:lstStyle/>
          <a:p>
            <a:r>
              <a:rPr lang="nb-NO" dirty="0" smtClean="0"/>
              <a:t>                    ARAGON. MOD. 4004 K.</a:t>
            </a:r>
          </a:p>
          <a:p>
            <a:r>
              <a:rPr lang="nb-NO" dirty="0" smtClean="0"/>
              <a:t>Dette var en nedskalert verson av de svært kraftige Palladium 1k. Eegentlig stereo versonen av ett stk. Da Palladium var mono power. Ved vår lyttertest, lød de merkelig. Noe som skyltes av vi ikke brukte pre ampen fra Aragon. Det prøvde jeg ved en senere anledning, uten at del hjalp nevneverdig.</a:t>
            </a:r>
          </a:p>
          <a:p>
            <a:r>
              <a:rPr lang="nb-NO" dirty="0" smtClean="0"/>
              <a:t>Men Kjell fikk en utfyllende raport fra meg, det var ett ”kriterie” for denne testen.</a:t>
            </a:r>
            <a:endParaRPr lang="nb-NO"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ANDRE HØYTALERE.</a:t>
            </a:r>
            <a:endParaRPr lang="nb-NO" dirty="0"/>
          </a:p>
        </p:txBody>
      </p:sp>
      <p:pic>
        <p:nvPicPr>
          <p:cNvPr id="4" name="Content Placeholder 3" descr="revel_ultima_salon_piano_black_heather_grey_1.jpg"/>
          <p:cNvPicPr>
            <a:picLocks noGrp="1" noChangeAspect="1"/>
          </p:cNvPicPr>
          <p:nvPr>
            <p:ph idx="1"/>
          </p:nvPr>
        </p:nvPicPr>
        <p:blipFill>
          <a:blip r:embed="rId2" cstate="print"/>
          <a:srcRect r="2165" b="1358"/>
          <a:stretch>
            <a:fillRect/>
          </a:stretch>
        </p:blipFill>
        <p:spPr>
          <a:xfrm>
            <a:off x="0" y="620688"/>
            <a:ext cx="4285146" cy="4320480"/>
          </a:xfrm>
        </p:spPr>
      </p:pic>
      <p:pic>
        <p:nvPicPr>
          <p:cNvPr id="5" name="Picture 4" descr="nedlasting (5).jpg"/>
          <p:cNvPicPr>
            <a:picLocks noChangeAspect="1"/>
          </p:cNvPicPr>
          <p:nvPr/>
        </p:nvPicPr>
        <p:blipFill>
          <a:blip r:embed="rId3" cstate="print"/>
          <a:stretch>
            <a:fillRect/>
          </a:stretch>
        </p:blipFill>
        <p:spPr>
          <a:xfrm>
            <a:off x="4530884" y="620688"/>
            <a:ext cx="4613115" cy="4392488"/>
          </a:xfrm>
          <a:prstGeom prst="rect">
            <a:avLst/>
          </a:prstGeom>
        </p:spPr>
      </p:pic>
      <p:sp>
        <p:nvSpPr>
          <p:cNvPr id="6" name="TextBox 5"/>
          <p:cNvSpPr txBox="1"/>
          <p:nvPr/>
        </p:nvSpPr>
        <p:spPr>
          <a:xfrm>
            <a:off x="0" y="5013176"/>
            <a:ext cx="9144000" cy="369332"/>
          </a:xfrm>
          <a:prstGeom prst="rect">
            <a:avLst/>
          </a:prstGeom>
          <a:noFill/>
        </p:spPr>
        <p:txBody>
          <a:bodyPr wrap="square" rtlCol="0">
            <a:spAutoFit/>
          </a:bodyPr>
          <a:lstStyle/>
          <a:p>
            <a:r>
              <a:rPr lang="nb-NO" dirty="0" smtClean="0"/>
              <a:t>                     REVEL. MOD . ULTIMA.                                   WIENNA ACUSTIC. MOD. MAHLER</a:t>
            </a:r>
            <a:endParaRPr lang="nb-NO" dirty="0"/>
          </a:p>
        </p:txBody>
      </p:sp>
      <p:sp>
        <p:nvSpPr>
          <p:cNvPr id="7" name="TextBox 6"/>
          <p:cNvSpPr txBox="1"/>
          <p:nvPr/>
        </p:nvSpPr>
        <p:spPr>
          <a:xfrm>
            <a:off x="0" y="5380672"/>
            <a:ext cx="4427984" cy="1477328"/>
          </a:xfrm>
          <a:prstGeom prst="rect">
            <a:avLst/>
          </a:prstGeom>
          <a:noFill/>
        </p:spPr>
        <p:txBody>
          <a:bodyPr wrap="square" rtlCol="0">
            <a:spAutoFit/>
          </a:bodyPr>
          <a:lstStyle/>
          <a:p>
            <a:r>
              <a:rPr lang="nb-NO" dirty="0" smtClean="0"/>
              <a:t>Revel ( fra Harman konsernet) sin toppmodell</a:t>
            </a:r>
          </a:p>
          <a:p>
            <a:r>
              <a:rPr lang="nb-NO" dirty="0" smtClean="0"/>
              <a:t>Dynamikk og definisjon i verdensklasse. Masse trykk og høyspillende. Hos meg manglet noe dybde. Og.. Båndelementer er og blir båndelementer. </a:t>
            </a:r>
            <a:endParaRPr lang="nb-NO" dirty="0"/>
          </a:p>
        </p:txBody>
      </p:sp>
      <p:sp>
        <p:nvSpPr>
          <p:cNvPr id="8" name="TextBox 7"/>
          <p:cNvSpPr txBox="1"/>
          <p:nvPr/>
        </p:nvSpPr>
        <p:spPr>
          <a:xfrm>
            <a:off x="4572000" y="5373216"/>
            <a:ext cx="4572000" cy="1477328"/>
          </a:xfrm>
          <a:prstGeom prst="rect">
            <a:avLst/>
          </a:prstGeom>
          <a:noFill/>
        </p:spPr>
        <p:txBody>
          <a:bodyPr wrap="square" rtlCol="0">
            <a:spAutoFit/>
          </a:bodyPr>
          <a:lstStyle/>
          <a:p>
            <a:r>
              <a:rPr lang="nb-NO" dirty="0" smtClean="0"/>
              <a:t>Sveitsiske mesterstykker. Rom og micro detaljer i bøtter. Her var det nesten. Men... Rullet av litt tidlig i bassen. Og mener at mellemtonen som tar nesten hele toneområdet, hadde tendenser til oppbrytning opp mot delefrekvens.</a:t>
            </a:r>
            <a:endParaRPr lang="nb-NO"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TITAN MK. V.</a:t>
            </a:r>
            <a:endParaRPr lang="nb-NO" dirty="0"/>
          </a:p>
        </p:txBody>
      </p:sp>
      <p:pic>
        <p:nvPicPr>
          <p:cNvPr id="7" name="Content Placeholder 6" descr="titan_1.jpg"/>
          <p:cNvPicPr>
            <a:picLocks noGrp="1" noChangeAspect="1"/>
          </p:cNvPicPr>
          <p:nvPr>
            <p:ph idx="1"/>
          </p:nvPr>
        </p:nvPicPr>
        <p:blipFill>
          <a:blip r:embed="rId2" cstate="print"/>
          <a:srcRect l="13497" r="19451"/>
          <a:stretch>
            <a:fillRect/>
          </a:stretch>
        </p:blipFill>
        <p:spPr>
          <a:xfrm>
            <a:off x="0" y="620688"/>
            <a:ext cx="5184576" cy="6237312"/>
          </a:xfrm>
        </p:spPr>
      </p:pic>
      <p:sp>
        <p:nvSpPr>
          <p:cNvPr id="8" name="TextBox 7"/>
          <p:cNvSpPr txBox="1"/>
          <p:nvPr/>
        </p:nvSpPr>
        <p:spPr>
          <a:xfrm>
            <a:off x="5220072" y="692696"/>
            <a:ext cx="3923928" cy="5632311"/>
          </a:xfrm>
          <a:prstGeom prst="rect">
            <a:avLst/>
          </a:prstGeom>
          <a:noFill/>
        </p:spPr>
        <p:txBody>
          <a:bodyPr wrap="square" rtlCol="0">
            <a:spAutoFit/>
          </a:bodyPr>
          <a:lstStyle/>
          <a:p>
            <a:r>
              <a:rPr lang="nb-NO" dirty="0" smtClean="0"/>
              <a:t>Quadral overgår seg selv, og lanserer den mest ambesiøse høytaler noen sinne. Og den dyreste. Gulp....</a:t>
            </a:r>
          </a:p>
          <a:p>
            <a:r>
              <a:rPr lang="nb-NO" dirty="0" smtClean="0"/>
              <a:t>Dette var en semiaktiv modell. Dvs : at man forer høytaleren med høytalerkabel. En aktiv høyohms deling ned til aktiv bass. 400 w rms power til denne. På denne modellen kom de i tillegg med ett mellemtone element, som var av typen bånd. Samme som diskanten. Forskjellen var ett form for kabinett bak membranet for trykket som oppstod. Pluss en 8 tom mellom bass og bånd mellemtonen.</a:t>
            </a:r>
          </a:p>
          <a:p>
            <a:r>
              <a:rPr lang="nb-NO" dirty="0" smtClean="0"/>
              <a:t>En av verdens beste høytalere til alle tider. Veide svimlende 180 kg.</a:t>
            </a:r>
          </a:p>
          <a:p>
            <a:r>
              <a:rPr lang="nb-NO" dirty="0" smtClean="0"/>
              <a:t>De ble solgt noen år senere, da jeg ikke klarte å få dem til å spille bra, pga rommene i nye bosteder. Uff !!</a:t>
            </a:r>
          </a:p>
          <a:p>
            <a:r>
              <a:rPr lang="nb-NO" dirty="0" smtClean="0"/>
              <a:t>Skulle gjerne hatt dem i dag.</a:t>
            </a:r>
            <a:endParaRPr lang="nb-NO"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MOT NYE HØYDER.</a:t>
            </a:r>
            <a:endParaRPr lang="nb-NO" dirty="0"/>
          </a:p>
        </p:txBody>
      </p:sp>
      <p:pic>
        <p:nvPicPr>
          <p:cNvPr id="4" name="Content Placeholder 3" descr="HEGEL_H30_Reference_Amplifier-World_Class_Sound.jpg"/>
          <p:cNvPicPr>
            <a:picLocks noGrp="1" noChangeAspect="1"/>
          </p:cNvPicPr>
          <p:nvPr>
            <p:ph idx="1"/>
          </p:nvPr>
        </p:nvPicPr>
        <p:blipFill>
          <a:blip r:embed="rId2" cstate="print"/>
          <a:srcRect t="11397" b="17939"/>
          <a:stretch>
            <a:fillRect/>
          </a:stretch>
        </p:blipFill>
        <p:spPr>
          <a:xfrm>
            <a:off x="0" y="620688"/>
            <a:ext cx="4211960" cy="2232248"/>
          </a:xfrm>
        </p:spPr>
      </p:pic>
      <p:pic>
        <p:nvPicPr>
          <p:cNvPr id="5" name="Picture 4" descr="Proceed - AVP - AV Preamplifier processor R.jpg"/>
          <p:cNvPicPr>
            <a:picLocks noChangeAspect="1"/>
          </p:cNvPicPr>
          <p:nvPr/>
        </p:nvPicPr>
        <p:blipFill>
          <a:blip r:embed="rId3" cstate="print"/>
          <a:srcRect t="3125"/>
          <a:stretch>
            <a:fillRect/>
          </a:stretch>
        </p:blipFill>
        <p:spPr>
          <a:xfrm>
            <a:off x="4198828" y="620688"/>
            <a:ext cx="4945172" cy="2232248"/>
          </a:xfrm>
          <a:prstGeom prst="rect">
            <a:avLst/>
          </a:prstGeom>
        </p:spPr>
      </p:pic>
      <p:sp>
        <p:nvSpPr>
          <p:cNvPr id="6" name="TextBox 5"/>
          <p:cNvSpPr txBox="1"/>
          <p:nvPr/>
        </p:nvSpPr>
        <p:spPr>
          <a:xfrm>
            <a:off x="0" y="2852936"/>
            <a:ext cx="9144000" cy="369332"/>
          </a:xfrm>
          <a:prstGeom prst="rect">
            <a:avLst/>
          </a:prstGeom>
          <a:noFill/>
        </p:spPr>
        <p:txBody>
          <a:bodyPr wrap="square" rtlCol="0">
            <a:spAutoFit/>
          </a:bodyPr>
          <a:lstStyle/>
          <a:p>
            <a:r>
              <a:rPr lang="nb-NO" dirty="0" smtClean="0"/>
              <a:t>           HEGEL MOD. H-4 POWER AMP                       PROCEED MOD. AVP PRE/PROCESSOR</a:t>
            </a:r>
            <a:endParaRPr lang="nb-NO" dirty="0"/>
          </a:p>
        </p:txBody>
      </p:sp>
      <p:sp>
        <p:nvSpPr>
          <p:cNvPr id="7" name="TextBox 6"/>
          <p:cNvSpPr txBox="1"/>
          <p:nvPr/>
        </p:nvSpPr>
        <p:spPr>
          <a:xfrm>
            <a:off x="0" y="3164681"/>
            <a:ext cx="4211960" cy="3693319"/>
          </a:xfrm>
          <a:prstGeom prst="rect">
            <a:avLst/>
          </a:prstGeom>
          <a:noFill/>
        </p:spPr>
        <p:txBody>
          <a:bodyPr wrap="square" rtlCol="0">
            <a:spAutoFit/>
          </a:bodyPr>
          <a:lstStyle/>
          <a:p>
            <a:r>
              <a:rPr lang="nb-NO" dirty="0" smtClean="0"/>
              <a:t>Med de nye Titan høytalerne, måtte jeg jo ha en ny power. Siden de andre var konstruert til Titan mk.2. bent Holter fra Hegel, kjente jeg fra tidligere tider. Den gang var han litt verdensmester, men ble satt ettertrykkelig på plass med de produktene han da hadde. Nå derimot, en helt ny og ydmyk person, med produkter i verdens klasse.</a:t>
            </a:r>
          </a:p>
          <a:p>
            <a:r>
              <a:rPr lang="nb-NO" dirty="0" smtClean="0"/>
              <a:t>2 x 300 w rms 8 ohm. Og strøm nok til å sette 2,5 kvadrat høt-kabel til merkbar temperatur ved feilkobling nyttårsaften år 2000</a:t>
            </a:r>
            <a:endParaRPr lang="nb-NO" dirty="0"/>
          </a:p>
        </p:txBody>
      </p:sp>
      <p:sp>
        <p:nvSpPr>
          <p:cNvPr id="8" name="TextBox 7"/>
          <p:cNvSpPr txBox="1"/>
          <p:nvPr/>
        </p:nvSpPr>
        <p:spPr>
          <a:xfrm>
            <a:off x="4283968" y="3212976"/>
            <a:ext cx="4860032" cy="2585323"/>
          </a:xfrm>
          <a:prstGeom prst="rect">
            <a:avLst/>
          </a:prstGeom>
          <a:noFill/>
        </p:spPr>
        <p:txBody>
          <a:bodyPr wrap="square" rtlCol="0">
            <a:spAutoFit/>
          </a:bodyPr>
          <a:lstStyle/>
          <a:p>
            <a:r>
              <a:rPr lang="nb-NO" dirty="0" smtClean="0"/>
              <a:t>Min gamle bekjent Thomas , hos Eufonia(importør av Infinity i en hel generasjon) kom med ett helt uimotståelg tillbud.</a:t>
            </a:r>
          </a:p>
          <a:p>
            <a:r>
              <a:rPr lang="nb-NO" dirty="0" smtClean="0"/>
              <a:t>En super pris på en hittil ukjent lyd kvalitet på en pre/rurround prosessor.</a:t>
            </a:r>
          </a:p>
          <a:p>
            <a:r>
              <a:rPr lang="nb-NO" dirty="0" smtClean="0"/>
              <a:t>High-end lyd til musikk. Og high-end lyd til film.</a:t>
            </a:r>
          </a:p>
          <a:p>
            <a:r>
              <a:rPr lang="nb-NO" dirty="0" smtClean="0"/>
              <a:t>Og alt i en boks !!</a:t>
            </a:r>
          </a:p>
          <a:p>
            <a:r>
              <a:rPr lang="nb-NO" dirty="0" smtClean="0"/>
              <a:t>Den er nå gått ut på dato til film.</a:t>
            </a:r>
          </a:p>
          <a:p>
            <a:r>
              <a:rPr lang="nb-NO" dirty="0" smtClean="0"/>
              <a:t>Men kvaliteten til musikk, står seg til evig tid.</a:t>
            </a:r>
            <a:endParaRPr lang="nb-NO"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b-NO" dirty="0" smtClean="0"/>
              <a:t>NYTT TOPPSYSTEM FRA B&amp;O</a:t>
            </a:r>
            <a:endParaRPr lang="nb-NO" dirty="0"/>
          </a:p>
        </p:txBody>
      </p:sp>
      <p:pic>
        <p:nvPicPr>
          <p:cNvPr id="4" name="Content Placeholder 3" descr="beomaster4000.jpg"/>
          <p:cNvPicPr>
            <a:picLocks noGrp="1" noChangeAspect="1"/>
          </p:cNvPicPr>
          <p:nvPr>
            <p:ph idx="1"/>
          </p:nvPr>
        </p:nvPicPr>
        <p:blipFill>
          <a:blip r:embed="rId2" cstate="print"/>
          <a:stretch>
            <a:fillRect/>
          </a:stretch>
        </p:blipFill>
        <p:spPr>
          <a:xfrm>
            <a:off x="0" y="1124744"/>
            <a:ext cx="9144000" cy="2873828"/>
          </a:xfrm>
        </p:spPr>
      </p:pic>
      <p:pic>
        <p:nvPicPr>
          <p:cNvPr id="5" name="Picture 4" descr="beomaster4000frttopre.jpg"/>
          <p:cNvPicPr>
            <a:picLocks noChangeAspect="1"/>
          </p:cNvPicPr>
          <p:nvPr/>
        </p:nvPicPr>
        <p:blipFill>
          <a:blip r:embed="rId3" cstate="print"/>
          <a:stretch>
            <a:fillRect/>
          </a:stretch>
        </p:blipFill>
        <p:spPr>
          <a:xfrm>
            <a:off x="-1" y="3753034"/>
            <a:ext cx="4139953" cy="3104965"/>
          </a:xfrm>
          <a:prstGeom prst="rect">
            <a:avLst/>
          </a:prstGeom>
        </p:spPr>
      </p:pic>
      <p:sp>
        <p:nvSpPr>
          <p:cNvPr id="6" name="TextBox 5"/>
          <p:cNvSpPr txBox="1"/>
          <p:nvPr/>
        </p:nvSpPr>
        <p:spPr>
          <a:xfrm>
            <a:off x="4139952" y="3789040"/>
            <a:ext cx="5004048" cy="3416320"/>
          </a:xfrm>
          <a:prstGeom prst="rect">
            <a:avLst/>
          </a:prstGeom>
          <a:noFill/>
        </p:spPr>
        <p:txBody>
          <a:bodyPr wrap="square" rtlCol="0">
            <a:spAutoFit/>
          </a:bodyPr>
          <a:lstStyle/>
          <a:p>
            <a:r>
              <a:rPr lang="nb-NO" dirty="0" smtClean="0"/>
              <a:t>BOMASTER 4000. receiver.</a:t>
            </a:r>
          </a:p>
          <a:p>
            <a:r>
              <a:rPr lang="nb-NO" dirty="0" smtClean="0"/>
              <a:t>Dette var toppmodelle til B&amp;O, etter at de kuttet ut rene integrerte forsterkere som: BEOLAB 5000.</a:t>
            </a:r>
          </a:p>
          <a:p>
            <a:r>
              <a:rPr lang="nb-NO" dirty="0" smtClean="0"/>
              <a:t>2 X60 W (DIN)</a:t>
            </a:r>
          </a:p>
          <a:p>
            <a:r>
              <a:rPr lang="nb-NO" dirty="0" smtClean="0"/>
              <a:t>Ett uimotståelg kraftverk !!</a:t>
            </a:r>
          </a:p>
          <a:p>
            <a:r>
              <a:rPr lang="nb-NO" dirty="0" smtClean="0"/>
              <a:t>Denne ble stående en stund. Det var rett å slett ingen butikker i Grenland son viste om, eller hadde noe bedre på den tiden. Og andre byer var vanskelig å komme til. ( dette var lenge før jeg kjørte bil !! )</a:t>
            </a:r>
          </a:p>
          <a:p>
            <a:r>
              <a:rPr lang="nb-NO" dirty="0"/>
              <a:t>	</a:t>
            </a:r>
            <a:endParaRPr lang="nb-NO" dirty="0" smtClean="0"/>
          </a:p>
          <a:p>
            <a:endParaRPr lang="nb-NO"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SURROUND POWER.</a:t>
            </a:r>
            <a:endParaRPr lang="nb-NO" dirty="0"/>
          </a:p>
        </p:txBody>
      </p:sp>
      <p:pic>
        <p:nvPicPr>
          <p:cNvPr id="4" name="Content Placeholder 3" descr="Proceed - Mark Levinson HPA-3 3 Channel Power Amplifier....preview.jpg"/>
          <p:cNvPicPr>
            <a:picLocks noGrp="1" noChangeAspect="1"/>
          </p:cNvPicPr>
          <p:nvPr>
            <p:ph idx="1"/>
          </p:nvPr>
        </p:nvPicPr>
        <p:blipFill>
          <a:blip r:embed="rId2" cstate="print"/>
          <a:stretch>
            <a:fillRect/>
          </a:stretch>
        </p:blipFill>
        <p:spPr>
          <a:xfrm>
            <a:off x="0" y="692696"/>
            <a:ext cx="9144000" cy="3775166"/>
          </a:xfrm>
        </p:spPr>
      </p:pic>
      <p:sp>
        <p:nvSpPr>
          <p:cNvPr id="5" name="TextBox 4"/>
          <p:cNvSpPr txBox="1"/>
          <p:nvPr/>
        </p:nvSpPr>
        <p:spPr>
          <a:xfrm>
            <a:off x="0" y="4437112"/>
            <a:ext cx="9144000" cy="1477328"/>
          </a:xfrm>
          <a:prstGeom prst="rect">
            <a:avLst/>
          </a:prstGeom>
          <a:noFill/>
        </p:spPr>
        <p:txBody>
          <a:bodyPr wrap="square" rtlCol="0">
            <a:spAutoFit/>
          </a:bodyPr>
          <a:lstStyle/>
          <a:p>
            <a:r>
              <a:rPr lang="nb-NO" dirty="0" smtClean="0"/>
              <a:t>                                 PROCEED. MOD. HPA-3. TRE CHANNEL POWER AMP.</a:t>
            </a:r>
          </a:p>
          <a:p>
            <a:r>
              <a:rPr lang="nb-NO" dirty="0" smtClean="0"/>
              <a:t>Kunne like gjerne sette kronen på verket med denne ekstremt flotte poweren. Som da kun drev senter og surround høytalerne.</a:t>
            </a:r>
          </a:p>
          <a:p>
            <a:r>
              <a:rPr lang="nb-NO" dirty="0" smtClean="0"/>
              <a:t>3 x 100 w rms 8 ohm. Men for en strømstyrke, og for en lyd !!</a:t>
            </a:r>
          </a:p>
          <a:p>
            <a:r>
              <a:rPr lang="nb-NO" dirty="0" smtClean="0"/>
              <a:t>Pga økonomi forsvant denne til Svein etter Spania turen. Grrr.</a:t>
            </a:r>
            <a:endParaRPr lang="nb-NO"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NY IMPORT. PERREAUX.</a:t>
            </a:r>
            <a:endParaRPr lang="nb-NO" dirty="0"/>
          </a:p>
        </p:txBody>
      </p:sp>
      <p:pic>
        <p:nvPicPr>
          <p:cNvPr id="4" name="Content Placeholder 3" descr="Perreaux-6160-Black.jpg"/>
          <p:cNvPicPr>
            <a:picLocks noGrp="1" noChangeAspect="1"/>
          </p:cNvPicPr>
          <p:nvPr>
            <p:ph idx="1"/>
          </p:nvPr>
        </p:nvPicPr>
        <p:blipFill>
          <a:blip r:embed="rId2" cstate="print"/>
          <a:srcRect l="2725" r="3279"/>
          <a:stretch>
            <a:fillRect/>
          </a:stretch>
        </p:blipFill>
        <p:spPr>
          <a:xfrm>
            <a:off x="0" y="692696"/>
            <a:ext cx="6192688" cy="4040777"/>
          </a:xfrm>
        </p:spPr>
      </p:pic>
      <p:sp>
        <p:nvSpPr>
          <p:cNvPr id="5" name="TextBox 4"/>
          <p:cNvSpPr txBox="1"/>
          <p:nvPr/>
        </p:nvSpPr>
        <p:spPr>
          <a:xfrm>
            <a:off x="0" y="4725144"/>
            <a:ext cx="4572000" cy="2031325"/>
          </a:xfrm>
          <a:prstGeom prst="rect">
            <a:avLst/>
          </a:prstGeom>
          <a:noFill/>
        </p:spPr>
        <p:txBody>
          <a:bodyPr wrap="square" rtlCol="0">
            <a:spAutoFit/>
          </a:bodyPr>
          <a:lstStyle/>
          <a:p>
            <a:r>
              <a:rPr lang="nb-NO" dirty="0" smtClean="0"/>
              <a:t>     PERREAUX. MOD. 750P INDUVIDUAL POWER AMP.</a:t>
            </a:r>
          </a:p>
          <a:p>
            <a:r>
              <a:rPr lang="nb-NO" dirty="0" smtClean="0"/>
              <a:t>750 w rms 8 ohm. 1300 w rms 4 ohm.</a:t>
            </a:r>
          </a:p>
          <a:p>
            <a:r>
              <a:rPr lang="nb-NO" dirty="0" smtClean="0"/>
              <a:t> Og 2100 w rms 2 ohm</a:t>
            </a:r>
          </a:p>
          <a:p>
            <a:r>
              <a:rPr lang="nb-NO" dirty="0" smtClean="0"/>
              <a:t>Elektronisk begrenset til 2300 w rms under </a:t>
            </a:r>
          </a:p>
          <a:p>
            <a:r>
              <a:rPr lang="nb-NO" dirty="0" smtClean="0"/>
              <a:t>2 ohm. Dette for å kunne bruke en 10 amphere</a:t>
            </a:r>
          </a:p>
          <a:p>
            <a:r>
              <a:rPr lang="nb-NO" dirty="0" smtClean="0"/>
              <a:t> ( til nød) pr power.</a:t>
            </a:r>
            <a:endParaRPr lang="nb-NO" dirty="0"/>
          </a:p>
        </p:txBody>
      </p:sp>
      <p:sp>
        <p:nvSpPr>
          <p:cNvPr id="6" name="TextBox 5"/>
          <p:cNvSpPr txBox="1"/>
          <p:nvPr/>
        </p:nvSpPr>
        <p:spPr>
          <a:xfrm>
            <a:off x="6228184" y="692696"/>
            <a:ext cx="2915816" cy="3970318"/>
          </a:xfrm>
          <a:prstGeom prst="rect">
            <a:avLst/>
          </a:prstGeom>
          <a:noFill/>
        </p:spPr>
        <p:txBody>
          <a:bodyPr wrap="square" rtlCol="0">
            <a:spAutoFit/>
          </a:bodyPr>
          <a:lstStyle/>
          <a:p>
            <a:r>
              <a:rPr lang="nb-NO" dirty="0" smtClean="0"/>
              <a:t>Perreaux sitt prestige produkt. Og fortsatt er. Fikk se ett bilde av denne modellen med spesialfront. Og kunne ikke dy meg. Men dyrt ble det.</a:t>
            </a:r>
          </a:p>
          <a:p>
            <a:r>
              <a:rPr lang="nb-NO" dirty="0" smtClean="0"/>
              <a:t>Med disse koblet opp til Titan mk v, Accuphase cd spiller, og Proceed avp preamp. Da var jeg nok på toppen av min lyd karriere.</a:t>
            </a:r>
          </a:p>
          <a:p>
            <a:r>
              <a:rPr lang="nb-NO" dirty="0" smtClean="0"/>
              <a:t>Det sammen med en ASK- A6 projektor.</a:t>
            </a:r>
          </a:p>
          <a:p>
            <a:endParaRPr lang="nb-NO" dirty="0"/>
          </a:p>
        </p:txBody>
      </p:sp>
      <p:pic>
        <p:nvPicPr>
          <p:cNvPr id="7" name="Picture 6" descr="CompatA4.jpg"/>
          <p:cNvPicPr>
            <a:picLocks noChangeAspect="1"/>
          </p:cNvPicPr>
          <p:nvPr/>
        </p:nvPicPr>
        <p:blipFill>
          <a:blip r:embed="rId3" cstate="print"/>
          <a:srcRect t="15244" b="19957"/>
          <a:stretch>
            <a:fillRect/>
          </a:stretch>
        </p:blipFill>
        <p:spPr>
          <a:xfrm>
            <a:off x="4572000" y="4725144"/>
            <a:ext cx="1666875" cy="1080120"/>
          </a:xfrm>
          <a:prstGeom prst="rect">
            <a:avLst/>
          </a:prstGeom>
        </p:spPr>
      </p:pic>
      <p:sp>
        <p:nvSpPr>
          <p:cNvPr id="10" name="Curved Left Arrow 9"/>
          <p:cNvSpPr/>
          <p:nvPr/>
        </p:nvSpPr>
        <p:spPr>
          <a:xfrm>
            <a:off x="6300192" y="4365104"/>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TextBox 10"/>
          <p:cNvSpPr txBox="1"/>
          <p:nvPr/>
        </p:nvSpPr>
        <p:spPr>
          <a:xfrm>
            <a:off x="7092280" y="4365104"/>
            <a:ext cx="2051720" cy="1477328"/>
          </a:xfrm>
          <a:prstGeom prst="rect">
            <a:avLst/>
          </a:prstGeom>
          <a:noFill/>
        </p:spPr>
        <p:txBody>
          <a:bodyPr wrap="square" rtlCol="0">
            <a:spAutoFit/>
          </a:bodyPr>
          <a:lstStyle/>
          <a:p>
            <a:r>
              <a:rPr lang="nb-NO" dirty="0" smtClean="0"/>
              <a:t>Hadde dette systemet en samlet ut pris på ca</a:t>
            </a:r>
          </a:p>
          <a:p>
            <a:r>
              <a:rPr lang="nb-NO" dirty="0" smtClean="0"/>
              <a:t>750 000.-</a:t>
            </a:r>
          </a:p>
          <a:p>
            <a:r>
              <a:rPr lang="nb-NO" dirty="0" smtClean="0"/>
              <a:t>En forferdelig pris.</a:t>
            </a:r>
            <a:endParaRPr lang="nb-NO"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NED, OG OPP IGJEN.</a:t>
            </a:r>
            <a:endParaRPr lang="nb-NO" dirty="0"/>
          </a:p>
        </p:txBody>
      </p:sp>
      <p:pic>
        <p:nvPicPr>
          <p:cNvPr id="4" name="Content Placeholder 3" descr="3875g_3.jpg"/>
          <p:cNvPicPr>
            <a:picLocks noGrp="1" noChangeAspect="1"/>
          </p:cNvPicPr>
          <p:nvPr>
            <p:ph idx="1"/>
          </p:nvPr>
        </p:nvPicPr>
        <p:blipFill>
          <a:blip r:embed="rId2" cstate="print"/>
          <a:srcRect l="16321" r="34037"/>
          <a:stretch>
            <a:fillRect/>
          </a:stretch>
        </p:blipFill>
        <p:spPr>
          <a:xfrm>
            <a:off x="0" y="692696"/>
            <a:ext cx="2736304" cy="4525963"/>
          </a:xfrm>
        </p:spPr>
      </p:pic>
      <p:pic>
        <p:nvPicPr>
          <p:cNvPr id="5" name="Picture 4" descr="Audiovector_SR6_Avantgarde_Arrete.jpg"/>
          <p:cNvPicPr>
            <a:picLocks noChangeAspect="1"/>
          </p:cNvPicPr>
          <p:nvPr/>
        </p:nvPicPr>
        <p:blipFill>
          <a:blip r:embed="rId3" cstate="print"/>
          <a:srcRect l="28622" r="28420"/>
          <a:stretch>
            <a:fillRect/>
          </a:stretch>
        </p:blipFill>
        <p:spPr>
          <a:xfrm>
            <a:off x="2771799" y="620688"/>
            <a:ext cx="3873605" cy="4608512"/>
          </a:xfrm>
          <a:prstGeom prst="rect">
            <a:avLst/>
          </a:prstGeom>
        </p:spPr>
      </p:pic>
      <p:sp>
        <p:nvSpPr>
          <p:cNvPr id="6" name="TextBox 5"/>
          <p:cNvSpPr txBox="1"/>
          <p:nvPr/>
        </p:nvSpPr>
        <p:spPr>
          <a:xfrm>
            <a:off x="0" y="5229200"/>
            <a:ext cx="6372200" cy="1477328"/>
          </a:xfrm>
          <a:prstGeom prst="rect">
            <a:avLst/>
          </a:prstGeom>
          <a:noFill/>
        </p:spPr>
        <p:txBody>
          <a:bodyPr wrap="square" rtlCol="0">
            <a:spAutoFit/>
          </a:bodyPr>
          <a:lstStyle/>
          <a:p>
            <a:r>
              <a:rPr lang="nb-NO" dirty="0" smtClean="0"/>
              <a:t>             AUDIOVECTOR. MOD. S-6 ARRETE  REFRENCE SPEAKER.</a:t>
            </a:r>
          </a:p>
          <a:p>
            <a:r>
              <a:rPr lang="nb-NO" dirty="0" smtClean="0"/>
              <a:t>Tåler 400 w rms. Drifts effekt. 92 bb/1w/1m. Lettdrevene.</a:t>
            </a:r>
          </a:p>
          <a:p>
            <a:r>
              <a:rPr lang="nb-NO" dirty="0" smtClean="0"/>
              <a:t>Frekvensområde. 25-45000 hz +/- 2 db.</a:t>
            </a:r>
          </a:p>
          <a:p>
            <a:r>
              <a:rPr lang="nb-NO" dirty="0" smtClean="0"/>
              <a:t>Vekt 49 kg stk.</a:t>
            </a:r>
          </a:p>
          <a:p>
            <a:endParaRPr lang="nb-NO" dirty="0"/>
          </a:p>
        </p:txBody>
      </p:sp>
      <p:sp>
        <p:nvSpPr>
          <p:cNvPr id="7" name="TextBox 6"/>
          <p:cNvSpPr txBox="1"/>
          <p:nvPr/>
        </p:nvSpPr>
        <p:spPr>
          <a:xfrm>
            <a:off x="6516216" y="908720"/>
            <a:ext cx="2448272" cy="5632311"/>
          </a:xfrm>
          <a:prstGeom prst="rect">
            <a:avLst/>
          </a:prstGeom>
          <a:noFill/>
        </p:spPr>
        <p:txBody>
          <a:bodyPr wrap="square" rtlCol="0">
            <a:spAutoFit/>
          </a:bodyPr>
          <a:lstStyle/>
          <a:p>
            <a:r>
              <a:rPr lang="nb-NO" dirty="0" smtClean="0"/>
              <a:t>Etter at vi la ned Stathelle Elektroshop, flyttet hjem igjen til Norge. Ga jeg opp med å forsøke å få mine flotte Titan til å spille i mitt nye rom. Da må man prøve andre ting.</a:t>
            </a:r>
          </a:p>
          <a:p>
            <a:r>
              <a:rPr lang="nb-NO" dirty="0" smtClean="0"/>
              <a:t>Jeg hadde da en deltidsjob på Hifi senter kjeden, og fikk lyst til å prøve disse. Bånd diskant og alt ting. Hadde de en god stund, men ble aldrig helt fornøyd med hvordan de spilte, verken her eller der. Så da var det vel bare å finne andre igjen da.....</a:t>
            </a:r>
            <a:endParaRPr lang="nb-NO"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nb-NO" dirty="0" smtClean="0"/>
              <a:t>Måtte ha ny dvd spiller</a:t>
            </a:r>
            <a:endParaRPr lang="nb-NO" dirty="0"/>
          </a:p>
        </p:txBody>
      </p:sp>
      <p:pic>
        <p:nvPicPr>
          <p:cNvPr id="4" name="Content Placeholder 3" descr="YAMAHA_DVD-S1200_Natural-Sound-DVD-audio-video-player_TN.jpg"/>
          <p:cNvPicPr>
            <a:picLocks noGrp="1" noChangeAspect="1"/>
          </p:cNvPicPr>
          <p:nvPr>
            <p:ph idx="1"/>
          </p:nvPr>
        </p:nvPicPr>
        <p:blipFill>
          <a:blip r:embed="rId2" cstate="print"/>
          <a:stretch>
            <a:fillRect/>
          </a:stretch>
        </p:blipFill>
        <p:spPr>
          <a:xfrm>
            <a:off x="0" y="4142188"/>
            <a:ext cx="4750487" cy="2715812"/>
          </a:xfrm>
        </p:spPr>
      </p:pic>
      <p:sp>
        <p:nvSpPr>
          <p:cNvPr id="5" name="TextBox 4"/>
          <p:cNvSpPr txBox="1"/>
          <p:nvPr/>
        </p:nvSpPr>
        <p:spPr>
          <a:xfrm>
            <a:off x="4716016" y="4869160"/>
            <a:ext cx="3960440" cy="1754326"/>
          </a:xfrm>
          <a:prstGeom prst="rect">
            <a:avLst/>
          </a:prstGeom>
          <a:noFill/>
        </p:spPr>
        <p:txBody>
          <a:bodyPr wrap="square" rtlCol="0">
            <a:spAutoFit/>
          </a:bodyPr>
          <a:lstStyle/>
          <a:p>
            <a:r>
              <a:rPr lang="nb-NO" dirty="0" smtClean="0"/>
              <a:t>Yamaha dvd s1200</a:t>
            </a:r>
          </a:p>
          <a:p>
            <a:r>
              <a:rPr lang="nb-NO" dirty="0" smtClean="0"/>
              <a:t>Toppspilleren til Yamaha på den tiden.</a:t>
            </a:r>
          </a:p>
          <a:p>
            <a:r>
              <a:rPr lang="nb-NO" dirty="0" smtClean="0"/>
              <a:t>Måtte vike plassen for sony da bluray ble ny standard.</a:t>
            </a:r>
          </a:p>
          <a:p>
            <a:r>
              <a:rPr lang="nb-NO" dirty="0" smtClean="0"/>
              <a:t>Står nå som spiller i utestuen.</a:t>
            </a:r>
          </a:p>
          <a:p>
            <a:r>
              <a:rPr lang="nb-NO" dirty="0" smtClean="0"/>
              <a:t>Spiller ikke værst på musikk heller.</a:t>
            </a:r>
            <a:endParaRPr lang="nb-NO" dirty="0"/>
          </a:p>
        </p:txBody>
      </p:sp>
      <p:pic>
        <p:nvPicPr>
          <p:cNvPr id="6" name="Picture 5" descr="217a79f50c27eb0305ca0a58ce5ca2edadb3b418.jpg"/>
          <p:cNvPicPr>
            <a:picLocks noChangeAspect="1"/>
          </p:cNvPicPr>
          <p:nvPr/>
        </p:nvPicPr>
        <p:blipFill>
          <a:blip r:embed="rId3" cstate="print"/>
          <a:stretch>
            <a:fillRect/>
          </a:stretch>
        </p:blipFill>
        <p:spPr>
          <a:xfrm>
            <a:off x="107504" y="836712"/>
            <a:ext cx="5328592" cy="1960922"/>
          </a:xfrm>
          <a:prstGeom prst="rect">
            <a:avLst/>
          </a:prstGeom>
        </p:spPr>
      </p:pic>
      <p:sp>
        <p:nvSpPr>
          <p:cNvPr id="7" name="TextBox 6"/>
          <p:cNvSpPr txBox="1"/>
          <p:nvPr/>
        </p:nvSpPr>
        <p:spPr>
          <a:xfrm>
            <a:off x="107504" y="2852936"/>
            <a:ext cx="5544616" cy="1200329"/>
          </a:xfrm>
          <a:prstGeom prst="rect">
            <a:avLst/>
          </a:prstGeom>
          <a:noFill/>
        </p:spPr>
        <p:txBody>
          <a:bodyPr wrap="square" rtlCol="0">
            <a:spAutoFit/>
          </a:bodyPr>
          <a:lstStyle/>
          <a:p>
            <a:r>
              <a:rPr lang="nb-NO" dirty="0" smtClean="0"/>
              <a:t>Phillips dvd 960.</a:t>
            </a:r>
          </a:p>
          <a:p>
            <a:r>
              <a:rPr lang="nb-NO" dirty="0" smtClean="0"/>
              <a:t>Phillips sitt bidrag til high end dvd i år 2000.</a:t>
            </a:r>
          </a:p>
          <a:p>
            <a:r>
              <a:rPr lang="nb-NO" dirty="0" smtClean="0"/>
              <a:t>Flytende oppheng og virkelig gode presentasjoner.</a:t>
            </a:r>
          </a:p>
          <a:p>
            <a:r>
              <a:rPr lang="nb-NO" dirty="0" smtClean="0"/>
              <a:t>Gikk i gulvet på en fe..hh. Ja. Og dermed måtte jeg ha ny !</a:t>
            </a:r>
            <a:endParaRPr lang="nb-NO"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normAutofit fontScale="90000"/>
          </a:bodyPr>
          <a:lstStyle/>
          <a:p>
            <a:r>
              <a:rPr lang="en-US" b="1" dirty="0" smtClean="0"/>
              <a:t>Enlightened Audio (EAD) T1000 CD Transport</a:t>
            </a:r>
            <a:br>
              <a:rPr lang="en-US" b="1" dirty="0" smtClean="0"/>
            </a:br>
            <a:endParaRPr lang="nb-NO" dirty="0"/>
          </a:p>
        </p:txBody>
      </p:sp>
      <p:pic>
        <p:nvPicPr>
          <p:cNvPr id="4" name="Content Placeholder 3" descr="DSC02456.JPG"/>
          <p:cNvPicPr>
            <a:picLocks noGrp="1" noChangeAspect="1"/>
          </p:cNvPicPr>
          <p:nvPr>
            <p:ph idx="1"/>
          </p:nvPr>
        </p:nvPicPr>
        <p:blipFill>
          <a:blip r:embed="rId2" cstate="print"/>
          <a:stretch>
            <a:fillRect/>
          </a:stretch>
        </p:blipFill>
        <p:spPr>
          <a:xfrm>
            <a:off x="0" y="1412776"/>
            <a:ext cx="6034617" cy="4525963"/>
          </a:xfrm>
        </p:spPr>
      </p:pic>
      <p:sp>
        <p:nvSpPr>
          <p:cNvPr id="5" name="TextBox 4"/>
          <p:cNvSpPr txBox="1"/>
          <p:nvPr/>
        </p:nvSpPr>
        <p:spPr>
          <a:xfrm>
            <a:off x="6084168" y="1484784"/>
            <a:ext cx="3059832" cy="4801314"/>
          </a:xfrm>
          <a:prstGeom prst="rect">
            <a:avLst/>
          </a:prstGeom>
          <a:noFill/>
        </p:spPr>
        <p:txBody>
          <a:bodyPr wrap="square" rtlCol="0">
            <a:spAutoFit/>
          </a:bodyPr>
          <a:lstStyle/>
          <a:p>
            <a:r>
              <a:rPr lang="nb-NO" dirty="0" smtClean="0"/>
              <a:t>Min fantastiske Accuphase cd, la desverre innn årene med utslitt laser.</a:t>
            </a:r>
          </a:p>
          <a:p>
            <a:r>
              <a:rPr lang="nb-NO" dirty="0" smtClean="0"/>
              <a:t>Vel.. Trengte ikke da- converter, så jeg kjøpte ett digital drivverk. Brukte jo likevel da`en i Proceed`en.</a:t>
            </a:r>
          </a:p>
          <a:p>
            <a:r>
              <a:rPr lang="nb-NO" dirty="0" smtClean="0"/>
              <a:t>Flott drivverk, fra en entusiast produsent, som ikke tengte nok på økonomien. Så de er historie.</a:t>
            </a:r>
          </a:p>
          <a:p>
            <a:r>
              <a:rPr lang="nb-NO" dirty="0" smtClean="0"/>
              <a:t>De benyttet Pioneer sitt berømte ”platter stabilasor” som drivverk, der man legger cd platen opp ned så hele platen ligget stødig.</a:t>
            </a:r>
          </a:p>
          <a:p>
            <a:r>
              <a:rPr lang="nb-NO" dirty="0" smtClean="0"/>
              <a:t>Dette drivverket har jeg enda.</a:t>
            </a:r>
            <a:endParaRPr lang="nb-NO"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NY GENERASJON PROJEKTOR</a:t>
            </a:r>
            <a:endParaRPr lang="nb-NO" dirty="0"/>
          </a:p>
        </p:txBody>
      </p:sp>
      <p:pic>
        <p:nvPicPr>
          <p:cNvPr id="4" name="Content Placeholder 3" descr="41TBS3GNQYL.jpg"/>
          <p:cNvPicPr>
            <a:picLocks noGrp="1" noChangeAspect="1"/>
          </p:cNvPicPr>
          <p:nvPr>
            <p:ph idx="1"/>
          </p:nvPr>
        </p:nvPicPr>
        <p:blipFill>
          <a:blip r:embed="rId2" cstate="print"/>
          <a:srcRect t="5469" b="5196"/>
          <a:stretch>
            <a:fillRect/>
          </a:stretch>
        </p:blipFill>
        <p:spPr>
          <a:xfrm>
            <a:off x="0" y="620688"/>
            <a:ext cx="5724128" cy="3528392"/>
          </a:xfrm>
        </p:spPr>
      </p:pic>
      <p:sp>
        <p:nvSpPr>
          <p:cNvPr id="5" name="TextBox 4"/>
          <p:cNvSpPr txBox="1"/>
          <p:nvPr/>
        </p:nvSpPr>
        <p:spPr>
          <a:xfrm>
            <a:off x="0" y="4149080"/>
            <a:ext cx="5076056" cy="923330"/>
          </a:xfrm>
          <a:prstGeom prst="rect">
            <a:avLst/>
          </a:prstGeom>
          <a:noFill/>
        </p:spPr>
        <p:txBody>
          <a:bodyPr wrap="square" rtlCol="0">
            <a:spAutoFit/>
          </a:bodyPr>
          <a:lstStyle/>
          <a:p>
            <a:r>
              <a:rPr lang="nb-NO" dirty="0" smtClean="0"/>
              <a:t>                     INFOCUS. MOD. X-1 PROJEKTOR</a:t>
            </a:r>
          </a:p>
          <a:p>
            <a:r>
              <a:rPr lang="nb-NO" dirty="0" smtClean="0"/>
              <a:t>Helt ny generasjon projektor.</a:t>
            </a:r>
          </a:p>
          <a:p>
            <a:r>
              <a:rPr lang="nb-NO" dirty="0" smtClean="0"/>
              <a:t>Uhørt lav pris kontra bilde kvalitet. Kun- 18 500.- kr</a:t>
            </a:r>
            <a:endParaRPr lang="nb-NO" dirty="0"/>
          </a:p>
        </p:txBody>
      </p:sp>
      <p:sp>
        <p:nvSpPr>
          <p:cNvPr id="6" name="TextBox 5"/>
          <p:cNvSpPr txBox="1"/>
          <p:nvPr/>
        </p:nvSpPr>
        <p:spPr>
          <a:xfrm>
            <a:off x="5652120" y="764704"/>
            <a:ext cx="3240360" cy="3139321"/>
          </a:xfrm>
          <a:prstGeom prst="rect">
            <a:avLst/>
          </a:prstGeom>
          <a:noFill/>
        </p:spPr>
        <p:txBody>
          <a:bodyPr wrap="square" rtlCol="0">
            <a:spAutoFit/>
          </a:bodyPr>
          <a:lstStyle/>
          <a:p>
            <a:r>
              <a:rPr lang="nb-NO" dirty="0" smtClean="0"/>
              <a:t>Dette var starten på utbredelse av projektorer til hvermannsen.</a:t>
            </a:r>
          </a:p>
          <a:p>
            <a:r>
              <a:rPr lang="nb-NO" dirty="0" smtClean="0"/>
              <a:t>Man hadde plutselig funnet ut at for mye lysstyrke, IKKE var bra til film bruk. Dermed kunne man bruke pengene andre steder.</a:t>
            </a:r>
          </a:p>
          <a:p>
            <a:r>
              <a:rPr lang="nb-NO" dirty="0" smtClean="0"/>
              <a:t>Og vipps. Her er den....</a:t>
            </a:r>
          </a:p>
          <a:p>
            <a:r>
              <a:rPr lang="nb-NO" dirty="0" smtClean="0"/>
              <a:t>Jobbet påHiFi- senter kjeden da denne ble lansert, så fikk muligheten til in intropris.</a:t>
            </a:r>
          </a:p>
          <a:p>
            <a:r>
              <a:rPr lang="nb-NO" dirty="0" smtClean="0"/>
              <a:t>Smalt til, og lykken smilte igjen.</a:t>
            </a:r>
            <a:endParaRPr lang="nb-NO" dirty="0"/>
          </a:p>
        </p:txBody>
      </p:sp>
      <p:pic>
        <p:nvPicPr>
          <p:cNvPr id="7" name="Picture 6" descr="ASK-M6.jpg"/>
          <p:cNvPicPr>
            <a:picLocks noChangeAspect="1"/>
          </p:cNvPicPr>
          <p:nvPr/>
        </p:nvPicPr>
        <p:blipFill>
          <a:blip r:embed="rId3" cstate="print"/>
          <a:srcRect b="14395"/>
          <a:stretch>
            <a:fillRect/>
          </a:stretch>
        </p:blipFill>
        <p:spPr>
          <a:xfrm>
            <a:off x="0" y="5129808"/>
            <a:ext cx="3820468" cy="1728192"/>
          </a:xfrm>
          <a:prstGeom prst="rect">
            <a:avLst/>
          </a:prstGeom>
        </p:spPr>
      </p:pic>
      <p:sp>
        <p:nvSpPr>
          <p:cNvPr id="8" name="TextBox 7"/>
          <p:cNvSpPr txBox="1"/>
          <p:nvPr/>
        </p:nvSpPr>
        <p:spPr>
          <a:xfrm>
            <a:off x="3923928" y="5157192"/>
            <a:ext cx="5220072" cy="923330"/>
          </a:xfrm>
          <a:prstGeom prst="rect">
            <a:avLst/>
          </a:prstGeom>
          <a:noFill/>
        </p:spPr>
        <p:txBody>
          <a:bodyPr wrap="square" rtlCol="0">
            <a:spAutoFit/>
          </a:bodyPr>
          <a:lstStyle/>
          <a:p>
            <a:r>
              <a:rPr lang="nb-NO" dirty="0" smtClean="0"/>
              <a:t>                     ASK. MOD. M-2 PROJEKTOR.</a:t>
            </a:r>
          </a:p>
          <a:p>
            <a:r>
              <a:rPr lang="nb-NO" dirty="0" smtClean="0"/>
              <a:t>Hadde denne før infokusen. Lyssterk data projektor.</a:t>
            </a:r>
          </a:p>
          <a:p>
            <a:r>
              <a:rPr lang="nb-NO" dirty="0" smtClean="0"/>
              <a:t>Ikke mye å skrive hjem im til film bruk.</a:t>
            </a:r>
            <a:endParaRPr lang="nb-NO"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SUBB..</a:t>
            </a:r>
            <a:endParaRPr lang="nb-NO" dirty="0"/>
          </a:p>
        </p:txBody>
      </p:sp>
      <p:pic>
        <p:nvPicPr>
          <p:cNvPr id="4" name="Content Placeholder 3" descr="revel-speakers-b15a-front.jpg"/>
          <p:cNvPicPr>
            <a:picLocks noGrp="1" noChangeAspect="1"/>
          </p:cNvPicPr>
          <p:nvPr>
            <p:ph idx="1"/>
          </p:nvPr>
        </p:nvPicPr>
        <p:blipFill>
          <a:blip r:embed="rId2" cstate="print"/>
          <a:stretch>
            <a:fillRect/>
          </a:stretch>
        </p:blipFill>
        <p:spPr>
          <a:xfrm>
            <a:off x="0" y="692696"/>
            <a:ext cx="4647513" cy="4525963"/>
          </a:xfrm>
        </p:spPr>
      </p:pic>
      <p:sp>
        <p:nvSpPr>
          <p:cNvPr id="5" name="TextBox 4"/>
          <p:cNvSpPr txBox="1"/>
          <p:nvPr/>
        </p:nvSpPr>
        <p:spPr>
          <a:xfrm>
            <a:off x="0" y="5229200"/>
            <a:ext cx="4644008" cy="1477328"/>
          </a:xfrm>
          <a:prstGeom prst="rect">
            <a:avLst/>
          </a:prstGeom>
          <a:noFill/>
        </p:spPr>
        <p:txBody>
          <a:bodyPr wrap="square" rtlCol="0">
            <a:spAutoFit/>
          </a:bodyPr>
          <a:lstStyle/>
          <a:p>
            <a:r>
              <a:rPr lang="nb-NO" dirty="0" smtClean="0"/>
              <a:t>       REVEL. MOD. B-1 AKTIV SUBWOOFER.</a:t>
            </a:r>
          </a:p>
          <a:p>
            <a:r>
              <a:rPr lang="nb-NO" dirty="0" smtClean="0"/>
              <a:t>15 toms bass med ekstrem slaglengde. 67 mm innenfor spolegap. Maks utsving var svimlende 76 mm. En total umulighet 10 år tidligere.</a:t>
            </a:r>
          </a:p>
          <a:p>
            <a:r>
              <a:rPr lang="nb-NO" dirty="0" smtClean="0"/>
              <a:t>1400 watt rms innebygd klasse d forsterker.</a:t>
            </a:r>
            <a:endParaRPr lang="nb-NO" dirty="0"/>
          </a:p>
        </p:txBody>
      </p:sp>
      <p:sp>
        <p:nvSpPr>
          <p:cNvPr id="6" name="TextBox 5"/>
          <p:cNvSpPr txBox="1"/>
          <p:nvPr/>
        </p:nvSpPr>
        <p:spPr>
          <a:xfrm>
            <a:off x="4644008" y="764704"/>
            <a:ext cx="4392488" cy="5078313"/>
          </a:xfrm>
          <a:prstGeom prst="rect">
            <a:avLst/>
          </a:prstGeom>
          <a:noFill/>
        </p:spPr>
        <p:txBody>
          <a:bodyPr wrap="square" rtlCol="0">
            <a:spAutoFit/>
          </a:bodyPr>
          <a:lstStyle/>
          <a:p>
            <a:r>
              <a:rPr lang="nb-NO" dirty="0" smtClean="0"/>
              <a:t>Litt historikk.</a:t>
            </a:r>
          </a:p>
          <a:p>
            <a:r>
              <a:rPr lang="nb-NO" dirty="0" smtClean="0"/>
              <a:t>En gang tidlig på 90 tallet, fikk vi det for oss at vi kunne lage verdens beste subwoofer kabinett selv. Vel... Det var Halvard Langeland som kunne det. En fantastisk møbel snekker vi hadde blitt kjent med i butikktiden. Ett par forsøk, så satt den... </a:t>
            </a:r>
          </a:p>
          <a:p>
            <a:r>
              <a:rPr lang="nb-NO" dirty="0" smtClean="0"/>
              <a:t>Ca 150 kg kabinett. Nesten 20 cm tykke vegger, sanddempedede kamme i alle sider, sider dempet i kammer etter B&amp;W sitt matrix system osv osv. Satte inn Infinitys sitt 12 toms kullfiber element, og.... Fy søren og det spilte. Byttet de ut senere med Quadrals sitt Titanelement, og lykken var gjort.</a:t>
            </a:r>
          </a:p>
          <a:p>
            <a:r>
              <a:rPr lang="nb-NO" dirty="0" smtClean="0"/>
              <a:t>Disse ble solgt da jeg flyttet til Spania. Uff..</a:t>
            </a:r>
          </a:p>
          <a:p>
            <a:r>
              <a:rPr lang="nb-NO" dirty="0" smtClean="0"/>
              <a:t>Denne her. B-1. skulle vise seg uhyrlig bra. Både til film og musikk. har en enda. Blir lei å kvitte seg med.</a:t>
            </a:r>
            <a:endParaRPr lang="nb-NO"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ATTER MERE Å PRØVE.</a:t>
            </a:r>
            <a:endParaRPr lang="nb-NO" dirty="0"/>
          </a:p>
        </p:txBody>
      </p:sp>
      <p:pic>
        <p:nvPicPr>
          <p:cNvPr id="4" name="Content Placeholder 3" descr="b-w-nautilus-801-108262.jpg"/>
          <p:cNvPicPr>
            <a:picLocks noGrp="1" noChangeAspect="1"/>
          </p:cNvPicPr>
          <p:nvPr>
            <p:ph idx="1"/>
          </p:nvPr>
        </p:nvPicPr>
        <p:blipFill>
          <a:blip r:embed="rId2" cstate="print"/>
          <a:stretch>
            <a:fillRect/>
          </a:stretch>
        </p:blipFill>
        <p:spPr>
          <a:xfrm>
            <a:off x="1" y="620688"/>
            <a:ext cx="2534681" cy="4752528"/>
          </a:xfrm>
        </p:spPr>
      </p:pic>
      <p:pic>
        <p:nvPicPr>
          <p:cNvPr id="5" name="Picture 4" descr="1253831385.jpg"/>
          <p:cNvPicPr>
            <a:picLocks noChangeAspect="1"/>
          </p:cNvPicPr>
          <p:nvPr/>
        </p:nvPicPr>
        <p:blipFill>
          <a:blip r:embed="rId3" cstate="print"/>
          <a:stretch>
            <a:fillRect/>
          </a:stretch>
        </p:blipFill>
        <p:spPr>
          <a:xfrm>
            <a:off x="5584884" y="620689"/>
            <a:ext cx="3559115" cy="4752527"/>
          </a:xfrm>
          <a:prstGeom prst="rect">
            <a:avLst/>
          </a:prstGeom>
        </p:spPr>
      </p:pic>
      <p:sp>
        <p:nvSpPr>
          <p:cNvPr id="7" name="TextBox 6"/>
          <p:cNvSpPr txBox="1"/>
          <p:nvPr/>
        </p:nvSpPr>
        <p:spPr>
          <a:xfrm>
            <a:off x="0" y="5373216"/>
            <a:ext cx="9144000" cy="1200329"/>
          </a:xfrm>
          <a:prstGeom prst="rect">
            <a:avLst/>
          </a:prstGeom>
          <a:noFill/>
        </p:spPr>
        <p:txBody>
          <a:bodyPr wrap="square" rtlCol="0">
            <a:spAutoFit/>
          </a:bodyPr>
          <a:lstStyle/>
          <a:p>
            <a:r>
              <a:rPr lang="nb-NO" dirty="0" smtClean="0"/>
              <a:t>     B&amp;W. MOD. 801D                                                                             JM LAB(FOCAL). MOD. ALTO.</a:t>
            </a:r>
          </a:p>
          <a:p>
            <a:r>
              <a:rPr lang="nb-NO" dirty="0" smtClean="0"/>
              <a:t>15 tom bass. 6 ½ tom mellem                                                      11 tom bass, 5 ¼ tom mellemtone</a:t>
            </a:r>
          </a:p>
          <a:p>
            <a:r>
              <a:rPr lang="nb-NO" dirty="0" smtClean="0"/>
              <a:t>Tone i kevlar. Og super diskant                                                      begge disse med carbon. Og 1 ½ </a:t>
            </a:r>
          </a:p>
          <a:p>
            <a:r>
              <a:rPr lang="nb-NO" dirty="0" smtClean="0"/>
              <a:t>Med diamant avstivning.                                                                diskant inverted dome i beryllium.</a:t>
            </a:r>
            <a:endParaRPr lang="nb-NO" dirty="0"/>
          </a:p>
        </p:txBody>
      </p:sp>
      <p:sp>
        <p:nvSpPr>
          <p:cNvPr id="8" name="TextBox 7"/>
          <p:cNvSpPr txBox="1"/>
          <p:nvPr/>
        </p:nvSpPr>
        <p:spPr>
          <a:xfrm>
            <a:off x="2555776" y="620688"/>
            <a:ext cx="3024336" cy="2862322"/>
          </a:xfrm>
          <a:prstGeom prst="rect">
            <a:avLst/>
          </a:prstGeom>
          <a:noFill/>
        </p:spPr>
        <p:txBody>
          <a:bodyPr wrap="square" rtlCol="0">
            <a:spAutoFit/>
          </a:bodyPr>
          <a:lstStyle/>
          <a:p>
            <a:r>
              <a:rPr lang="nb-NO" dirty="0" smtClean="0"/>
              <a:t>Dette var en modell jeg har hatt lyst til å høre lenge.hat altid vert fas-</a:t>
            </a:r>
          </a:p>
          <a:p>
            <a:r>
              <a:rPr lang="nb-NO" dirty="0" smtClean="0"/>
              <a:t>Inert av mod 801 siden den kom på begynnelsen av 80 åra.bassen var ruper! Ikke helt fornøyd med mellemtonen, noe udefinert og treg syntes jeg. Diskanten, ikke oppløst som et båndelement.ellers ok.</a:t>
            </a:r>
            <a:endParaRPr lang="nb-NO" dirty="0"/>
          </a:p>
        </p:txBody>
      </p:sp>
      <p:sp>
        <p:nvSpPr>
          <p:cNvPr id="9" name="TextBox 8"/>
          <p:cNvSpPr txBox="1"/>
          <p:nvPr/>
        </p:nvSpPr>
        <p:spPr>
          <a:xfrm>
            <a:off x="2555776" y="3501008"/>
            <a:ext cx="3024336" cy="2308324"/>
          </a:xfrm>
          <a:prstGeom prst="rect">
            <a:avLst/>
          </a:prstGeom>
          <a:noFill/>
        </p:spPr>
        <p:txBody>
          <a:bodyPr wrap="square" rtlCol="0">
            <a:spAutoFit/>
          </a:bodyPr>
          <a:lstStyle/>
          <a:p>
            <a:r>
              <a:rPr lang="nb-NO" dirty="0" smtClean="0"/>
              <a:t>En nedskalert modell av grand utopia. Håper den er bedere enn denne. Men for all del. Ingen dårlig høytaler, men noe bassvak kontra 801d. Desverre noe hard i øvre mellemtone. Diskanten her var                                                overaskende god.</a:t>
            </a:r>
            <a:endParaRPr lang="nb-NO"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BYTTE. DET VAR NOE NYTT.</a:t>
            </a:r>
            <a:endParaRPr lang="nb-NO" dirty="0"/>
          </a:p>
        </p:txBody>
      </p:sp>
      <p:pic>
        <p:nvPicPr>
          <p:cNvPr id="4" name="Content Placeholder 3" descr="Gq3fMLyFFeZzrYBq_733_400.jpg"/>
          <p:cNvPicPr>
            <a:picLocks noGrp="1" noChangeAspect="1"/>
          </p:cNvPicPr>
          <p:nvPr>
            <p:ph idx="1"/>
          </p:nvPr>
        </p:nvPicPr>
        <p:blipFill>
          <a:blip r:embed="rId2" cstate="print"/>
          <a:stretch>
            <a:fillRect/>
          </a:stretch>
        </p:blipFill>
        <p:spPr>
          <a:xfrm>
            <a:off x="0" y="620688"/>
            <a:ext cx="3429000" cy="3810000"/>
          </a:xfrm>
        </p:spPr>
      </p:pic>
      <p:pic>
        <p:nvPicPr>
          <p:cNvPr id="5" name="Picture 4" descr="stereo-05-2004-c3-ltd.jpg"/>
          <p:cNvPicPr>
            <a:picLocks noChangeAspect="1"/>
          </p:cNvPicPr>
          <p:nvPr/>
        </p:nvPicPr>
        <p:blipFill>
          <a:blip r:embed="rId3" cstate="print"/>
          <a:stretch>
            <a:fillRect/>
          </a:stretch>
        </p:blipFill>
        <p:spPr>
          <a:xfrm>
            <a:off x="7210566" y="620688"/>
            <a:ext cx="1933434" cy="3744416"/>
          </a:xfrm>
          <a:prstGeom prst="rect">
            <a:avLst/>
          </a:prstGeom>
        </p:spPr>
      </p:pic>
      <p:sp>
        <p:nvSpPr>
          <p:cNvPr id="7" name="TextBox 6"/>
          <p:cNvSpPr txBox="1"/>
          <p:nvPr/>
        </p:nvSpPr>
        <p:spPr>
          <a:xfrm>
            <a:off x="3419872" y="692696"/>
            <a:ext cx="3600400" cy="3693319"/>
          </a:xfrm>
          <a:prstGeom prst="rect">
            <a:avLst/>
          </a:prstGeom>
          <a:noFill/>
        </p:spPr>
        <p:txBody>
          <a:bodyPr wrap="square" rtlCol="0">
            <a:spAutoFit/>
          </a:bodyPr>
          <a:lstStyle/>
          <a:p>
            <a:r>
              <a:rPr lang="nb-NO" dirty="0" smtClean="0"/>
              <a:t>              PIEGA. MOD. LTD-3.</a:t>
            </a:r>
          </a:p>
          <a:p>
            <a:r>
              <a:rPr lang="nb-NO" dirty="0" smtClean="0"/>
              <a:t>Dette var ett merke jeg hadde hørt om en stund. Men aldrig hørt.</a:t>
            </a:r>
          </a:p>
          <a:p>
            <a:r>
              <a:rPr lang="nb-NO" dirty="0" smtClean="0"/>
              <a:t>Det ringte en kropp som hadde disse, og ønsket å bytte med mine Audiowector S-6. med litt imellom til meg naturlghvis. Hrrmm.</a:t>
            </a:r>
          </a:p>
          <a:p>
            <a:r>
              <a:rPr lang="nb-NO" dirty="0" smtClean="0"/>
              <a:t>Tok sjansen ”u-hørt”, da dette bare måtte være bra.</a:t>
            </a:r>
          </a:p>
          <a:p>
            <a:r>
              <a:rPr lang="nb-NO" dirty="0" smtClean="0"/>
              <a:t>En båndisskant omkranset av ett bånd mellemtone element. ”on axis bånd” !!!.</a:t>
            </a:r>
          </a:p>
          <a:p>
            <a:r>
              <a:rPr lang="nb-NO" dirty="0" smtClean="0"/>
              <a:t>2 6 ½ toms bass av aluminium også.</a:t>
            </a:r>
            <a:endParaRPr lang="nb-NO" dirty="0"/>
          </a:p>
        </p:txBody>
      </p:sp>
      <p:sp>
        <p:nvSpPr>
          <p:cNvPr id="8" name="TextBox 7"/>
          <p:cNvSpPr txBox="1"/>
          <p:nvPr/>
        </p:nvSpPr>
        <p:spPr>
          <a:xfrm>
            <a:off x="0" y="4437112"/>
            <a:ext cx="9144000" cy="2031325"/>
          </a:xfrm>
          <a:prstGeom prst="rect">
            <a:avLst/>
          </a:prstGeom>
          <a:noFill/>
        </p:spPr>
        <p:txBody>
          <a:bodyPr wrap="square" rtlCol="0">
            <a:spAutoFit/>
          </a:bodyPr>
          <a:lstStyle/>
          <a:p>
            <a:r>
              <a:rPr lang="nb-NO" dirty="0" smtClean="0"/>
              <a:t>Noe av det mest imponerende var alikevel kabinettet. Laget ev ett helt stykke aluminium satt under press. Bare bunnen ( sikkert for å kunne sette inn elementer osv) var løst. Snakker om dødt kabinett !!</a:t>
            </a:r>
          </a:p>
          <a:p>
            <a:r>
              <a:rPr lang="nb-NO" dirty="0" smtClean="0"/>
              <a:t>De spilte helt himmelsk !. Selv om bassen ikke gikk spesielt dypt. Så det måtte de få hjelp av revelèn min. Likevel gikk jeg ikke for disse. Tror jeg angrer på det. Torte ikke spille høyt på dem.</a:t>
            </a:r>
          </a:p>
          <a:p>
            <a:r>
              <a:rPr lang="nb-NO" dirty="0" smtClean="0"/>
              <a:t>Og jeg kunne være tung på volum knotten noen ganger.</a:t>
            </a:r>
          </a:p>
          <a:p>
            <a:r>
              <a:rPr lang="nb-NO" dirty="0" smtClean="0"/>
              <a:t>Synd, for dette var virkelig klasselyd.</a:t>
            </a:r>
            <a:endParaRPr lang="nb-NO"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64704"/>
          </a:xfrm>
        </p:spPr>
        <p:txBody>
          <a:bodyPr>
            <a:normAutofit/>
          </a:bodyPr>
          <a:lstStyle/>
          <a:p>
            <a:pPr algn="l"/>
            <a:r>
              <a:rPr lang="nb-NO" dirty="0" smtClean="0"/>
              <a:t>            DET ENDELIGE VALG</a:t>
            </a:r>
            <a:endParaRPr lang="nb-NO" dirty="0"/>
          </a:p>
        </p:txBody>
      </p:sp>
      <p:pic>
        <p:nvPicPr>
          <p:cNvPr id="4" name="Content Placeholder 3" descr="50_507348554.jpg"/>
          <p:cNvPicPr>
            <a:picLocks noGrp="1" noChangeAspect="1"/>
          </p:cNvPicPr>
          <p:nvPr>
            <p:ph idx="1"/>
          </p:nvPr>
        </p:nvPicPr>
        <p:blipFill>
          <a:blip r:embed="rId2" cstate="print"/>
          <a:srcRect l="35537" t="4543" r="23705"/>
          <a:stretch>
            <a:fillRect/>
          </a:stretch>
        </p:blipFill>
        <p:spPr>
          <a:xfrm>
            <a:off x="0" y="620688"/>
            <a:ext cx="3275856" cy="5110406"/>
          </a:xfrm>
        </p:spPr>
      </p:pic>
      <p:pic>
        <p:nvPicPr>
          <p:cNvPr id="5" name="Picture 4" descr="50_791392227.jpg"/>
          <p:cNvPicPr>
            <a:picLocks noChangeAspect="1"/>
          </p:cNvPicPr>
          <p:nvPr/>
        </p:nvPicPr>
        <p:blipFill>
          <a:blip r:embed="rId3" cstate="print"/>
          <a:srcRect l="27040" r="30888"/>
          <a:stretch>
            <a:fillRect/>
          </a:stretch>
        </p:blipFill>
        <p:spPr>
          <a:xfrm>
            <a:off x="6839744" y="0"/>
            <a:ext cx="2304256" cy="3648075"/>
          </a:xfrm>
          <a:prstGeom prst="rect">
            <a:avLst/>
          </a:prstGeom>
        </p:spPr>
      </p:pic>
      <p:pic>
        <p:nvPicPr>
          <p:cNvPr id="6" name="Picture 5" descr="50_1272948530.jpg"/>
          <p:cNvPicPr>
            <a:picLocks noChangeAspect="1"/>
          </p:cNvPicPr>
          <p:nvPr/>
        </p:nvPicPr>
        <p:blipFill>
          <a:blip r:embed="rId4" cstate="print"/>
          <a:srcRect l="28964" t="7979" r="31593" b="9119"/>
          <a:stretch>
            <a:fillRect/>
          </a:stretch>
        </p:blipFill>
        <p:spPr>
          <a:xfrm>
            <a:off x="6876256" y="3683158"/>
            <a:ext cx="2267744" cy="3174842"/>
          </a:xfrm>
          <a:prstGeom prst="rect">
            <a:avLst/>
          </a:prstGeom>
        </p:spPr>
      </p:pic>
      <p:sp>
        <p:nvSpPr>
          <p:cNvPr id="7" name="TextBox 6"/>
          <p:cNvSpPr txBox="1"/>
          <p:nvPr/>
        </p:nvSpPr>
        <p:spPr>
          <a:xfrm>
            <a:off x="3275856" y="692696"/>
            <a:ext cx="3528392" cy="6186309"/>
          </a:xfrm>
          <a:prstGeom prst="rect">
            <a:avLst/>
          </a:prstGeom>
          <a:noFill/>
        </p:spPr>
        <p:txBody>
          <a:bodyPr wrap="square" rtlCol="0">
            <a:spAutoFit/>
          </a:bodyPr>
          <a:lstStyle/>
          <a:p>
            <a:r>
              <a:rPr lang="nb-NO" dirty="0" smtClean="0"/>
              <a:t>Dette var ett skudd i luften. Ett relativt nytt og ukjent merke. Ikke engang representert i Norge.</a:t>
            </a:r>
          </a:p>
          <a:p>
            <a:r>
              <a:rPr lang="nb-NO" dirty="0" smtClean="0"/>
              <a:t>Fant endel om merke på nettet, og de fikk svimlende gode omtaler.</a:t>
            </a:r>
          </a:p>
          <a:p>
            <a:r>
              <a:rPr lang="nb-NO" dirty="0" smtClean="0"/>
              <a:t>Fikk disse fra en butikk i California. USA.</a:t>
            </a:r>
          </a:p>
          <a:p>
            <a:r>
              <a:rPr lang="nb-NO" dirty="0" smtClean="0"/>
              <a:t>On jeg ikke likte de, så hadde jeg jo Piegaène.</a:t>
            </a:r>
          </a:p>
          <a:p>
            <a:r>
              <a:rPr lang="nb-NO" dirty="0" smtClean="0"/>
              <a:t>Gikk endel dypere, men manglet endel microdetaljer. Ble foretrukket pga det enorme lydtrykket de kunne lage.</a:t>
            </a:r>
          </a:p>
          <a:p>
            <a:r>
              <a:rPr lang="nb-NO" dirty="0" smtClean="0"/>
              <a:t>Men igjen, ble desverre aldrig hel fornøyd. Dessuten hadde jeg fått mange ”dårlige” venner  i Grenland Lydlaug, som hadde brukt svimlende summer på bedere lyd en jeg noen gang hadde hatt. Og dit de var, ville jeg aldrig komme. Så mye penger har jeg ikke å spandere på lyd. Desverre.</a:t>
            </a:r>
            <a:endParaRPr lang="nb-NO" dirty="0"/>
          </a:p>
        </p:txBody>
      </p:sp>
      <p:sp>
        <p:nvSpPr>
          <p:cNvPr id="8" name="TextBox 7"/>
          <p:cNvSpPr txBox="1"/>
          <p:nvPr/>
        </p:nvSpPr>
        <p:spPr>
          <a:xfrm>
            <a:off x="0" y="5733256"/>
            <a:ext cx="3275856" cy="1200329"/>
          </a:xfrm>
          <a:prstGeom prst="rect">
            <a:avLst/>
          </a:prstGeom>
          <a:noFill/>
        </p:spPr>
        <p:txBody>
          <a:bodyPr wrap="square" rtlCol="0">
            <a:spAutoFit/>
          </a:bodyPr>
          <a:lstStyle/>
          <a:p>
            <a:r>
              <a:rPr lang="nb-NO" dirty="0" smtClean="0"/>
              <a:t>          SWANS. MOD. 1.1-F</a:t>
            </a:r>
          </a:p>
          <a:p>
            <a:r>
              <a:rPr lang="nb-NO" dirty="0" smtClean="0"/>
              <a:t>Tåler svimlende. 1200 w rms</a:t>
            </a:r>
          </a:p>
          <a:p>
            <a:r>
              <a:rPr lang="nb-NO" dirty="0" smtClean="0"/>
              <a:t>Spiller 91 bd. 1w/1m</a:t>
            </a:r>
          </a:p>
          <a:p>
            <a:r>
              <a:rPr lang="nb-NO" dirty="0" smtClean="0"/>
              <a:t>Frekvens område. 28-32000 hz</a:t>
            </a:r>
            <a:endParaRPr lang="nb-NO"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B&amp;O VIDERE.</a:t>
            </a:r>
            <a:endParaRPr lang="nb-NO" dirty="0"/>
          </a:p>
        </p:txBody>
      </p:sp>
      <p:pic>
        <p:nvPicPr>
          <p:cNvPr id="4" name="Content Placeholder 3" descr="5700L.jpg"/>
          <p:cNvPicPr>
            <a:picLocks noGrp="1" noChangeAspect="1"/>
          </p:cNvPicPr>
          <p:nvPr>
            <p:ph idx="1"/>
          </p:nvPr>
        </p:nvPicPr>
        <p:blipFill>
          <a:blip r:embed="rId2" cstate="print"/>
          <a:srcRect l="7977" t="2145" r="10043" b="3474"/>
          <a:stretch>
            <a:fillRect/>
          </a:stretch>
        </p:blipFill>
        <p:spPr>
          <a:xfrm>
            <a:off x="5327576" y="692696"/>
            <a:ext cx="3816424" cy="3168352"/>
          </a:xfrm>
        </p:spPr>
      </p:pic>
      <p:pic>
        <p:nvPicPr>
          <p:cNvPr id="5" name="Picture 4" descr="beo2400a.gif"/>
          <p:cNvPicPr>
            <a:picLocks noChangeAspect="1"/>
          </p:cNvPicPr>
          <p:nvPr/>
        </p:nvPicPr>
        <p:blipFill>
          <a:blip r:embed="rId3" cstate="print"/>
          <a:stretch>
            <a:fillRect/>
          </a:stretch>
        </p:blipFill>
        <p:spPr>
          <a:xfrm>
            <a:off x="0" y="692696"/>
            <a:ext cx="3888432" cy="2814812"/>
          </a:xfrm>
          <a:prstGeom prst="rect">
            <a:avLst/>
          </a:prstGeom>
        </p:spPr>
      </p:pic>
      <p:sp>
        <p:nvSpPr>
          <p:cNvPr id="6" name="TextBox 5"/>
          <p:cNvSpPr txBox="1"/>
          <p:nvPr/>
        </p:nvSpPr>
        <p:spPr>
          <a:xfrm>
            <a:off x="4644008" y="0"/>
            <a:ext cx="4499992" cy="923330"/>
          </a:xfrm>
          <a:prstGeom prst="rect">
            <a:avLst/>
          </a:prstGeom>
          <a:noFill/>
        </p:spPr>
        <p:txBody>
          <a:bodyPr wrap="square" rtlCol="0">
            <a:spAutoFit/>
          </a:bodyPr>
          <a:lstStyle/>
          <a:p>
            <a:endParaRPr lang="nb-NO" dirty="0"/>
          </a:p>
          <a:p>
            <a:endParaRPr lang="nb-NO" dirty="0" smtClean="0"/>
          </a:p>
          <a:p>
            <a:r>
              <a:rPr lang="nb-NO" dirty="0"/>
              <a:t>	</a:t>
            </a:r>
            <a:r>
              <a:rPr lang="nb-NO" dirty="0" smtClean="0"/>
              <a:t>	</a:t>
            </a:r>
            <a:endParaRPr lang="nb-NO" dirty="0"/>
          </a:p>
        </p:txBody>
      </p:sp>
      <p:sp>
        <p:nvSpPr>
          <p:cNvPr id="7" name="TextBox 6"/>
          <p:cNvSpPr txBox="1"/>
          <p:nvPr/>
        </p:nvSpPr>
        <p:spPr>
          <a:xfrm>
            <a:off x="0" y="3469064"/>
            <a:ext cx="4499992" cy="3416320"/>
          </a:xfrm>
          <a:prstGeom prst="rect">
            <a:avLst/>
          </a:prstGeom>
          <a:noFill/>
        </p:spPr>
        <p:txBody>
          <a:bodyPr wrap="square" rtlCol="0">
            <a:spAutoFit/>
          </a:bodyPr>
          <a:lstStyle/>
          <a:p>
            <a:r>
              <a:rPr lang="nb-NO" dirty="0" smtClean="0"/>
              <a:t>Platespilleren BEOGRAM 3000, ble beholdt, men en spolebåndopptaker kalt:</a:t>
            </a:r>
          </a:p>
          <a:p>
            <a:r>
              <a:rPr lang="nb-NO" dirty="0" smtClean="0"/>
              <a:t>BEOCORD 1800, ble ett meget godt brukt medium. (den på bildet heter 2400, og hadde innebygget en liten power). Ellers var de like.</a:t>
            </a:r>
          </a:p>
          <a:p>
            <a:r>
              <a:rPr lang="nb-NO" dirty="0" smtClean="0"/>
              <a:t>En svært tung klump, med flotte egenskaper.</a:t>
            </a:r>
          </a:p>
          <a:p>
            <a:r>
              <a:rPr lang="nb-NO" dirty="0" smtClean="0"/>
              <a:t>Det ble mangt ett opptak fra lånte lp`er, eller fra folk som kom på besøk. Vi gjorde andre ting med den også.... Mang en samtale fra nærliggende kolonial ( som ikke egner seg på trykk ) ble fanget opp av microfoner som hang ut av vindu.</a:t>
            </a:r>
          </a:p>
        </p:txBody>
      </p:sp>
      <p:sp>
        <p:nvSpPr>
          <p:cNvPr id="8" name="TextBox 7"/>
          <p:cNvSpPr txBox="1"/>
          <p:nvPr/>
        </p:nvSpPr>
        <p:spPr>
          <a:xfrm>
            <a:off x="4572000" y="3933056"/>
            <a:ext cx="4572000" cy="2862322"/>
          </a:xfrm>
          <a:prstGeom prst="rect">
            <a:avLst/>
          </a:prstGeom>
          <a:noFill/>
        </p:spPr>
        <p:txBody>
          <a:bodyPr wrap="square" rtlCol="0">
            <a:spAutoFit/>
          </a:bodyPr>
          <a:lstStyle/>
          <a:p>
            <a:r>
              <a:rPr lang="nb-NO" dirty="0" smtClean="0"/>
              <a:t>B&amp;O`s største og mest påkostede høytaler</a:t>
            </a:r>
          </a:p>
          <a:p>
            <a:r>
              <a:rPr lang="nb-NO" dirty="0" smtClean="0"/>
              <a:t>BEOWOX 5700, var virkelig en sak.</a:t>
            </a:r>
          </a:p>
          <a:p>
            <a:r>
              <a:rPr lang="nb-NO" dirty="0" smtClean="0"/>
              <a:t>10 tom Goodmans bass/ m 10 tom slave</a:t>
            </a:r>
          </a:p>
          <a:p>
            <a:r>
              <a:rPr lang="nb-NO" dirty="0" smtClean="0"/>
              <a:t>Pieerless 2,5 tom dome mellemtone. Og 1 ¼ tom Wifa diskant.</a:t>
            </a:r>
          </a:p>
          <a:p>
            <a:r>
              <a:rPr lang="nb-NO" dirty="0" smtClean="0"/>
              <a:t>Tålte svimlende 60 W (din) og hadde frekvensområde </a:t>
            </a:r>
          </a:p>
          <a:p>
            <a:r>
              <a:rPr lang="nb-NO" dirty="0" smtClean="0"/>
              <a:t>På : 28 hz – 20khz +4 -8 db.</a:t>
            </a:r>
          </a:p>
          <a:p>
            <a:r>
              <a:rPr lang="nb-NO" dirty="0" smtClean="0"/>
              <a:t>Slett ikke ille. Spesielt mellemtonen må vel trekkes frem som spesielt god.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64704"/>
          </a:xfrm>
        </p:spPr>
        <p:txBody>
          <a:bodyPr>
            <a:normAutofit/>
          </a:bodyPr>
          <a:lstStyle/>
          <a:p>
            <a:r>
              <a:rPr lang="nb-NO" dirty="0" smtClean="0"/>
              <a:t>Musikk i utestuen.</a:t>
            </a:r>
            <a:endParaRPr lang="nb-NO" dirty="0"/>
          </a:p>
        </p:txBody>
      </p:sp>
      <p:pic>
        <p:nvPicPr>
          <p:cNvPr id="4" name="Content Placeholder 3" descr="TB TR 200.jpg"/>
          <p:cNvPicPr>
            <a:picLocks noGrp="1" noChangeAspect="1"/>
          </p:cNvPicPr>
          <p:nvPr>
            <p:ph idx="1"/>
          </p:nvPr>
        </p:nvPicPr>
        <p:blipFill>
          <a:blip r:embed="rId2" cstate="print"/>
          <a:srcRect t="9947" b="526"/>
          <a:stretch>
            <a:fillRect/>
          </a:stretch>
        </p:blipFill>
        <p:spPr>
          <a:xfrm>
            <a:off x="0" y="620688"/>
            <a:ext cx="3914343" cy="1296144"/>
          </a:xfrm>
        </p:spPr>
      </p:pic>
      <p:sp>
        <p:nvSpPr>
          <p:cNvPr id="5" name="TextBox 4"/>
          <p:cNvSpPr txBox="1"/>
          <p:nvPr/>
        </p:nvSpPr>
        <p:spPr>
          <a:xfrm>
            <a:off x="0" y="1916832"/>
            <a:ext cx="3923928" cy="923330"/>
          </a:xfrm>
          <a:prstGeom prst="rect">
            <a:avLst/>
          </a:prstGeom>
          <a:noFill/>
        </p:spPr>
        <p:txBody>
          <a:bodyPr wrap="square" rtlCol="0">
            <a:spAutoFit/>
          </a:bodyPr>
          <a:lstStyle/>
          <a:p>
            <a:r>
              <a:rPr lang="nb-NO" dirty="0" smtClean="0"/>
              <a:t>Tandberg tr-200.</a:t>
            </a:r>
          </a:p>
          <a:p>
            <a:r>
              <a:rPr lang="nb-NO" dirty="0" smtClean="0"/>
              <a:t>Trenger sikkert ikke å snakkes om.</a:t>
            </a:r>
          </a:p>
          <a:p>
            <a:r>
              <a:rPr lang="nb-NO" dirty="0" smtClean="0"/>
              <a:t>Brukes ike lengere.</a:t>
            </a:r>
            <a:endParaRPr lang="nb-NO" dirty="0"/>
          </a:p>
        </p:txBody>
      </p:sp>
      <p:pic>
        <p:nvPicPr>
          <p:cNvPr id="6" name="Picture 5" descr="kenwoodstereoreceivermodelkr-5030_1.jpg"/>
          <p:cNvPicPr>
            <a:picLocks noChangeAspect="1"/>
          </p:cNvPicPr>
          <p:nvPr/>
        </p:nvPicPr>
        <p:blipFill>
          <a:blip r:embed="rId3" cstate="print"/>
          <a:srcRect b="14249"/>
          <a:stretch>
            <a:fillRect/>
          </a:stretch>
        </p:blipFill>
        <p:spPr>
          <a:xfrm>
            <a:off x="0" y="2780928"/>
            <a:ext cx="3995936" cy="1944216"/>
          </a:xfrm>
          <a:prstGeom prst="rect">
            <a:avLst/>
          </a:prstGeom>
        </p:spPr>
      </p:pic>
      <p:sp>
        <p:nvSpPr>
          <p:cNvPr id="7" name="TextBox 6"/>
          <p:cNvSpPr txBox="1"/>
          <p:nvPr/>
        </p:nvSpPr>
        <p:spPr>
          <a:xfrm>
            <a:off x="0" y="4725144"/>
            <a:ext cx="3995936" cy="646331"/>
          </a:xfrm>
          <a:prstGeom prst="rect">
            <a:avLst/>
          </a:prstGeom>
          <a:noFill/>
        </p:spPr>
        <p:txBody>
          <a:bodyPr wrap="square" rtlCol="0">
            <a:spAutoFit/>
          </a:bodyPr>
          <a:lstStyle/>
          <a:p>
            <a:r>
              <a:rPr lang="nb-NO" dirty="0" smtClean="0"/>
              <a:t>Kenwood kr- 4030.</a:t>
            </a:r>
          </a:p>
          <a:p>
            <a:r>
              <a:rPr lang="nb-NO" dirty="0" smtClean="0"/>
              <a:t>Denne blir brukt.</a:t>
            </a:r>
            <a:endParaRPr lang="nb-NO" dirty="0"/>
          </a:p>
        </p:txBody>
      </p:sp>
      <p:pic>
        <p:nvPicPr>
          <p:cNvPr id="8" name="Picture 7" descr="quadral-rondo_308328.jpg"/>
          <p:cNvPicPr>
            <a:picLocks noChangeAspect="1"/>
          </p:cNvPicPr>
          <p:nvPr/>
        </p:nvPicPr>
        <p:blipFill>
          <a:blip r:embed="rId4" cstate="print"/>
          <a:srcRect t="4894" r="2740" b="14362"/>
          <a:stretch>
            <a:fillRect/>
          </a:stretch>
        </p:blipFill>
        <p:spPr>
          <a:xfrm>
            <a:off x="5327576" y="836712"/>
            <a:ext cx="3816424" cy="2376264"/>
          </a:xfrm>
          <a:prstGeom prst="rect">
            <a:avLst/>
          </a:prstGeom>
        </p:spPr>
      </p:pic>
      <p:sp>
        <p:nvSpPr>
          <p:cNvPr id="9" name="TextBox 8"/>
          <p:cNvSpPr txBox="1"/>
          <p:nvPr/>
        </p:nvSpPr>
        <p:spPr>
          <a:xfrm>
            <a:off x="3923928" y="836712"/>
            <a:ext cx="1440160" cy="1754326"/>
          </a:xfrm>
          <a:prstGeom prst="rect">
            <a:avLst/>
          </a:prstGeom>
          <a:noFill/>
        </p:spPr>
        <p:txBody>
          <a:bodyPr wrap="square" rtlCol="0">
            <a:spAutoFit/>
          </a:bodyPr>
          <a:lstStyle/>
          <a:p>
            <a:r>
              <a:rPr lang="nb-NO" dirty="0" smtClean="0"/>
              <a:t>Quadral</a:t>
            </a:r>
          </a:p>
          <a:p>
            <a:r>
              <a:rPr lang="nb-NO" dirty="0" smtClean="0"/>
              <a:t>Rondo mk iv</a:t>
            </a:r>
          </a:p>
          <a:p>
            <a:r>
              <a:rPr lang="nb-NO" dirty="0" smtClean="0"/>
              <a:t>Disse henger oppe under utgang til veranda.</a:t>
            </a:r>
            <a:endParaRPr lang="nb-NO" dirty="0"/>
          </a:p>
        </p:txBody>
      </p:sp>
      <p:pic>
        <p:nvPicPr>
          <p:cNvPr id="10" name="Picture 9" descr="2016-02-06 10.45.43.jpg"/>
          <p:cNvPicPr>
            <a:picLocks noChangeAspect="1"/>
          </p:cNvPicPr>
          <p:nvPr/>
        </p:nvPicPr>
        <p:blipFill>
          <a:blip r:embed="rId5" cstate="print"/>
          <a:stretch>
            <a:fillRect/>
          </a:stretch>
        </p:blipFill>
        <p:spPr>
          <a:xfrm>
            <a:off x="5340088" y="3212976"/>
            <a:ext cx="3803912" cy="2232248"/>
          </a:xfrm>
          <a:prstGeom prst="rect">
            <a:avLst/>
          </a:prstGeom>
        </p:spPr>
      </p:pic>
      <p:sp>
        <p:nvSpPr>
          <p:cNvPr id="11" name="TextBox 10"/>
          <p:cNvSpPr txBox="1"/>
          <p:nvPr/>
        </p:nvSpPr>
        <p:spPr>
          <a:xfrm>
            <a:off x="3995936" y="3284984"/>
            <a:ext cx="1368152" cy="2308324"/>
          </a:xfrm>
          <a:prstGeom prst="rect">
            <a:avLst/>
          </a:prstGeom>
          <a:noFill/>
        </p:spPr>
        <p:txBody>
          <a:bodyPr wrap="square" rtlCol="0">
            <a:spAutoFit/>
          </a:bodyPr>
          <a:lstStyle/>
          <a:p>
            <a:r>
              <a:rPr lang="nb-NO" dirty="0" smtClean="0"/>
              <a:t>Quadral </a:t>
            </a:r>
          </a:p>
          <a:p>
            <a:r>
              <a:rPr lang="nb-NO" dirty="0" smtClean="0"/>
              <a:t>Caron.</a:t>
            </a:r>
          </a:p>
          <a:p>
            <a:r>
              <a:rPr lang="nb-NO" dirty="0" smtClean="0"/>
              <a:t>Skjelden delevis kassehøytaler til bil.</a:t>
            </a:r>
          </a:p>
          <a:p>
            <a:r>
              <a:rPr lang="nb-NO" dirty="0" smtClean="0"/>
              <a:t>Samme el som i Rondo</a:t>
            </a:r>
            <a:endParaRPr lang="nb-NO" dirty="0"/>
          </a:p>
        </p:txBody>
      </p:sp>
      <p:pic>
        <p:nvPicPr>
          <p:cNvPr id="12" name="Picture 11" descr="2016-02-06 10.44.26.jpg"/>
          <p:cNvPicPr>
            <a:picLocks noChangeAspect="1"/>
          </p:cNvPicPr>
          <p:nvPr/>
        </p:nvPicPr>
        <p:blipFill>
          <a:blip r:embed="rId6" cstate="print"/>
          <a:stretch>
            <a:fillRect/>
          </a:stretch>
        </p:blipFill>
        <p:spPr>
          <a:xfrm>
            <a:off x="0" y="5379871"/>
            <a:ext cx="2627784" cy="1478129"/>
          </a:xfrm>
          <a:prstGeom prst="rect">
            <a:avLst/>
          </a:prstGeom>
        </p:spPr>
      </p:pic>
      <p:sp>
        <p:nvSpPr>
          <p:cNvPr id="13" name="TextBox 12"/>
          <p:cNvSpPr txBox="1"/>
          <p:nvPr/>
        </p:nvSpPr>
        <p:spPr>
          <a:xfrm>
            <a:off x="2627784" y="5517232"/>
            <a:ext cx="5760640" cy="923330"/>
          </a:xfrm>
          <a:prstGeom prst="rect">
            <a:avLst/>
          </a:prstGeom>
          <a:noFill/>
        </p:spPr>
        <p:txBody>
          <a:bodyPr wrap="square" rtlCol="0">
            <a:spAutoFit/>
          </a:bodyPr>
          <a:lstStyle/>
          <a:p>
            <a:r>
              <a:rPr lang="nb-NO" dirty="0" smtClean="0"/>
              <a:t>M&amp;K 12 v2 Sub.</a:t>
            </a:r>
          </a:p>
          <a:p>
            <a:r>
              <a:rPr lang="nb-NO" dirty="0" smtClean="0"/>
              <a:t>Tilhører ett fint lite surroundsett. Solgte sattelittene til Tore.</a:t>
            </a:r>
          </a:p>
          <a:p>
            <a:r>
              <a:rPr lang="nb-NO" dirty="0" smtClean="0"/>
              <a:t>Passer flott ute da 4 ¼ toms bass blir til pinglete utendørs.</a:t>
            </a:r>
            <a:endParaRPr lang="nb-NO"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NYE KOSTER.</a:t>
            </a:r>
            <a:endParaRPr lang="nb-NO" dirty="0"/>
          </a:p>
        </p:txBody>
      </p:sp>
      <p:pic>
        <p:nvPicPr>
          <p:cNvPr id="4" name="Content Placeholder 3" descr="spa22bkhifiexpert.eu_1.jpg"/>
          <p:cNvPicPr>
            <a:picLocks noGrp="1" noChangeAspect="1"/>
          </p:cNvPicPr>
          <p:nvPr>
            <p:ph idx="1"/>
          </p:nvPr>
        </p:nvPicPr>
        <p:blipFill>
          <a:blip r:embed="rId2" cstate="print"/>
          <a:srcRect l="6556" t="18730" r="7695" b="10098"/>
          <a:stretch>
            <a:fillRect/>
          </a:stretch>
        </p:blipFill>
        <p:spPr>
          <a:xfrm>
            <a:off x="0" y="692696"/>
            <a:ext cx="5796136" cy="2247481"/>
          </a:xfrm>
        </p:spPr>
      </p:pic>
      <p:pic>
        <p:nvPicPr>
          <p:cNvPr id="5" name="Picture 4" descr="41367PADG9L.jpg"/>
          <p:cNvPicPr>
            <a:picLocks noChangeAspect="1"/>
          </p:cNvPicPr>
          <p:nvPr/>
        </p:nvPicPr>
        <p:blipFill>
          <a:blip r:embed="rId3" cstate="print"/>
          <a:srcRect t="4603" r="-529"/>
          <a:stretch>
            <a:fillRect/>
          </a:stretch>
        </p:blipFill>
        <p:spPr>
          <a:xfrm>
            <a:off x="1" y="2996952"/>
            <a:ext cx="5804406" cy="2952328"/>
          </a:xfrm>
          <a:prstGeom prst="rect">
            <a:avLst/>
          </a:prstGeom>
        </p:spPr>
      </p:pic>
      <p:sp>
        <p:nvSpPr>
          <p:cNvPr id="6" name="TextBox 5"/>
          <p:cNvSpPr txBox="1"/>
          <p:nvPr/>
        </p:nvSpPr>
        <p:spPr>
          <a:xfrm>
            <a:off x="5868144" y="764704"/>
            <a:ext cx="3275856" cy="5632311"/>
          </a:xfrm>
          <a:prstGeom prst="rect">
            <a:avLst/>
          </a:prstGeom>
          <a:noFill/>
        </p:spPr>
        <p:txBody>
          <a:bodyPr wrap="square" rtlCol="0">
            <a:spAutoFit/>
          </a:bodyPr>
          <a:lstStyle/>
          <a:p>
            <a:r>
              <a:rPr lang="nb-NO" dirty="0" smtClean="0"/>
              <a:t>PRIMARE. MOD. SPA-22.</a:t>
            </a:r>
          </a:p>
          <a:p>
            <a:r>
              <a:rPr lang="nb-NO" dirty="0" smtClean="0"/>
              <a:t>AVP`en til Proceed har gått ut på dato pga nye lydmodus til filmbruk. Denne kom inn, og viste seg å vikelig holde mål.</a:t>
            </a:r>
          </a:p>
          <a:p>
            <a:r>
              <a:rPr lang="nb-NO" dirty="0" smtClean="0"/>
              <a:t>Klasse d- forsterker  5x 100w rms</a:t>
            </a:r>
          </a:p>
          <a:p>
            <a:endParaRPr lang="nb-NO" dirty="0" smtClean="0"/>
          </a:p>
          <a:p>
            <a:endParaRPr lang="nb-NO" dirty="0" smtClean="0"/>
          </a:p>
          <a:p>
            <a:r>
              <a:rPr lang="nb-NO" dirty="0" smtClean="0"/>
              <a:t>HK.MOD. SIGNATURE 2.1</a:t>
            </a:r>
          </a:p>
          <a:p>
            <a:r>
              <a:rPr lang="nb-NO" dirty="0" smtClean="0"/>
              <a:t>POWER AMP</a:t>
            </a:r>
          </a:p>
          <a:p>
            <a:r>
              <a:rPr lang="nb-NO" dirty="0" smtClean="0"/>
              <a:t>Måtte ha en arvtaker etter</a:t>
            </a:r>
          </a:p>
          <a:p>
            <a:r>
              <a:rPr lang="nb-NO" dirty="0" smtClean="0"/>
              <a:t>Proceed HPA-3`en som Svein overtok da jeg kom hjem fra Spania.</a:t>
            </a:r>
          </a:p>
          <a:p>
            <a:r>
              <a:rPr lang="nb-NO" dirty="0" smtClean="0"/>
              <a:t>Ble denne fra Harman Kardon.</a:t>
            </a:r>
          </a:p>
          <a:p>
            <a:r>
              <a:rPr lang="nb-NO" dirty="0" smtClean="0"/>
              <a:t>5 x 100 w rms 8 ohm.</a:t>
            </a:r>
          </a:p>
          <a:p>
            <a:r>
              <a:rPr lang="nb-NO" dirty="0" smtClean="0"/>
              <a:t>Strømsterke watt.</a:t>
            </a:r>
          </a:p>
          <a:p>
            <a:r>
              <a:rPr lang="nb-NO" dirty="0" smtClean="0"/>
              <a:t>Ikke så bra i lyden som Primare`en. Så den driver nå kun en romperister.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ÅRSAK TIL NYE KOSTER.</a:t>
            </a:r>
            <a:endParaRPr lang="nb-NO" dirty="0"/>
          </a:p>
        </p:txBody>
      </p:sp>
      <p:pic>
        <p:nvPicPr>
          <p:cNvPr id="4" name="Content Placeholder 3" descr="6759-SonyBDPS500.jpg"/>
          <p:cNvPicPr>
            <a:picLocks noGrp="1" noChangeAspect="1"/>
          </p:cNvPicPr>
          <p:nvPr>
            <p:ph idx="1"/>
          </p:nvPr>
        </p:nvPicPr>
        <p:blipFill>
          <a:blip r:embed="rId2" cstate="print"/>
          <a:stretch>
            <a:fillRect/>
          </a:stretch>
        </p:blipFill>
        <p:spPr>
          <a:xfrm>
            <a:off x="0" y="620688"/>
            <a:ext cx="9144000" cy="2819400"/>
          </a:xfrm>
        </p:spPr>
      </p:pic>
      <p:sp>
        <p:nvSpPr>
          <p:cNvPr id="5" name="TextBox 4"/>
          <p:cNvSpPr txBox="1"/>
          <p:nvPr/>
        </p:nvSpPr>
        <p:spPr>
          <a:xfrm>
            <a:off x="0" y="3501008"/>
            <a:ext cx="9144000" cy="923330"/>
          </a:xfrm>
          <a:prstGeom prst="rect">
            <a:avLst/>
          </a:prstGeom>
          <a:noFill/>
        </p:spPr>
        <p:txBody>
          <a:bodyPr wrap="square" rtlCol="0">
            <a:spAutoFit/>
          </a:bodyPr>
          <a:lstStyle/>
          <a:p>
            <a:r>
              <a:rPr lang="nb-NO" dirty="0" smtClean="0"/>
              <a:t>                                              SONY. MOD. BDP-S5500 BLUE-RAY SPILLER.</a:t>
            </a:r>
          </a:p>
          <a:p>
            <a:r>
              <a:rPr lang="nb-NO" dirty="0" smtClean="0"/>
              <a:t>For å få de nye lyd-formatene, og ikke minst full hd oppløsning på bildet. Måtte ny spiller, og projektor til. </a:t>
            </a:r>
            <a:endParaRPr lang="nb-NO" dirty="0"/>
          </a:p>
        </p:txBody>
      </p:sp>
      <p:pic>
        <p:nvPicPr>
          <p:cNvPr id="6" name="Picture 5" descr="BenQ5000Front.jpg"/>
          <p:cNvPicPr>
            <a:picLocks noChangeAspect="1"/>
          </p:cNvPicPr>
          <p:nvPr/>
        </p:nvPicPr>
        <p:blipFill>
          <a:blip r:embed="rId3" cstate="print"/>
          <a:stretch>
            <a:fillRect/>
          </a:stretch>
        </p:blipFill>
        <p:spPr>
          <a:xfrm>
            <a:off x="0" y="4409797"/>
            <a:ext cx="4211960" cy="2448202"/>
          </a:xfrm>
          <a:prstGeom prst="rect">
            <a:avLst/>
          </a:prstGeom>
        </p:spPr>
      </p:pic>
      <p:sp>
        <p:nvSpPr>
          <p:cNvPr id="7" name="TextBox 6"/>
          <p:cNvSpPr txBox="1"/>
          <p:nvPr/>
        </p:nvSpPr>
        <p:spPr>
          <a:xfrm>
            <a:off x="4283968" y="4437112"/>
            <a:ext cx="4248472" cy="1477328"/>
          </a:xfrm>
          <a:prstGeom prst="rect">
            <a:avLst/>
          </a:prstGeom>
          <a:noFill/>
        </p:spPr>
        <p:txBody>
          <a:bodyPr wrap="square" rtlCol="0">
            <a:spAutoFit/>
          </a:bodyPr>
          <a:lstStyle/>
          <a:p>
            <a:r>
              <a:rPr lang="nb-NO" dirty="0" smtClean="0"/>
              <a:t>BENQ. MOD. W-5000</a:t>
            </a:r>
          </a:p>
          <a:p>
            <a:r>
              <a:rPr lang="nb-NO" dirty="0" smtClean="0"/>
              <a:t>Dette var kansje det beste kjøpet av en hd-projektor på dette tidspungt</a:t>
            </a:r>
          </a:p>
          <a:p>
            <a:r>
              <a:rPr lang="nb-NO" dirty="0" smtClean="0"/>
              <a:t>Begge disse 2 har jeg enda.</a:t>
            </a:r>
          </a:p>
          <a:p>
            <a:r>
              <a:rPr lang="nb-NO" dirty="0" smtClean="0"/>
              <a:t>Står for utskiftning når UHD  blir standard.</a:t>
            </a:r>
            <a:endParaRPr lang="nb-NO"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ØRESUS. OG NEDTUR</a:t>
            </a:r>
            <a:endParaRPr lang="nb-NO" dirty="0"/>
          </a:p>
        </p:txBody>
      </p:sp>
      <p:pic>
        <p:nvPicPr>
          <p:cNvPr id="4" name="Content Placeholder 3" descr="100_1572.jpg"/>
          <p:cNvPicPr>
            <a:picLocks noGrp="1" noChangeAspect="1"/>
          </p:cNvPicPr>
          <p:nvPr>
            <p:ph idx="1"/>
          </p:nvPr>
        </p:nvPicPr>
        <p:blipFill>
          <a:blip r:embed="rId2" cstate="print"/>
          <a:stretch>
            <a:fillRect/>
          </a:stretch>
        </p:blipFill>
        <p:spPr>
          <a:xfrm>
            <a:off x="-1" y="764704"/>
            <a:ext cx="5928161" cy="4608512"/>
          </a:xfrm>
        </p:spPr>
      </p:pic>
      <p:sp>
        <p:nvSpPr>
          <p:cNvPr id="5" name="TextBox 4"/>
          <p:cNvSpPr txBox="1"/>
          <p:nvPr/>
        </p:nvSpPr>
        <p:spPr>
          <a:xfrm>
            <a:off x="0" y="5373216"/>
            <a:ext cx="5940152" cy="923330"/>
          </a:xfrm>
          <a:prstGeom prst="rect">
            <a:avLst/>
          </a:prstGeom>
          <a:noFill/>
        </p:spPr>
        <p:txBody>
          <a:bodyPr wrap="square" rtlCol="0">
            <a:spAutoFit/>
          </a:bodyPr>
          <a:lstStyle/>
          <a:p>
            <a:r>
              <a:rPr lang="nb-NO" dirty="0" smtClean="0"/>
              <a:t>                     PERREAUX. MOD. P350. POWER AMP.</a:t>
            </a:r>
          </a:p>
          <a:p>
            <a:r>
              <a:rPr lang="nb-NO" dirty="0" smtClean="0"/>
              <a:t>2 x 350 w rms 8 ohm.</a:t>
            </a:r>
          </a:p>
          <a:p>
            <a:r>
              <a:rPr lang="nb-NO" dirty="0" smtClean="0"/>
              <a:t>Ikke så ille det heller.</a:t>
            </a:r>
          </a:p>
        </p:txBody>
      </p:sp>
      <p:sp>
        <p:nvSpPr>
          <p:cNvPr id="6" name="TextBox 5"/>
          <p:cNvSpPr txBox="1"/>
          <p:nvPr/>
        </p:nvSpPr>
        <p:spPr>
          <a:xfrm>
            <a:off x="5940152" y="764704"/>
            <a:ext cx="3203848" cy="3970318"/>
          </a:xfrm>
          <a:prstGeom prst="rect">
            <a:avLst/>
          </a:prstGeom>
          <a:noFill/>
        </p:spPr>
        <p:txBody>
          <a:bodyPr wrap="square" rtlCol="0">
            <a:spAutoFit/>
          </a:bodyPr>
          <a:lstStyle/>
          <a:p>
            <a:r>
              <a:rPr lang="nb-NO" dirty="0" smtClean="0"/>
              <a:t>Får si som Kari Bremnes. ”så tok det andre livet oss igjen..”</a:t>
            </a:r>
          </a:p>
          <a:p>
            <a:r>
              <a:rPr lang="nb-NO" dirty="0" smtClean="0"/>
              <a:t>Øresusen har tatt vekk </a:t>
            </a:r>
            <a:r>
              <a:rPr lang="nb-NO" dirty="0" smtClean="0"/>
              <a:t> </a:t>
            </a:r>
            <a:r>
              <a:rPr lang="nb-NO" dirty="0" smtClean="0"/>
              <a:t>microdetaljene</a:t>
            </a:r>
            <a:r>
              <a:rPr lang="nb-NO" dirty="0" smtClean="0"/>
              <a:t> </a:t>
            </a:r>
            <a:r>
              <a:rPr lang="nb-NO" dirty="0" smtClean="0"/>
              <a:t>i området </a:t>
            </a:r>
          </a:p>
          <a:p>
            <a:r>
              <a:rPr lang="nb-NO" dirty="0" smtClean="0"/>
              <a:t> </a:t>
            </a:r>
            <a:r>
              <a:rPr lang="nb-NO" dirty="0" smtClean="0"/>
              <a:t>3000-8000 </a:t>
            </a:r>
            <a:r>
              <a:rPr lang="nb-NO" dirty="0" smtClean="0"/>
              <a:t>hz, ca.</a:t>
            </a:r>
            <a:endParaRPr lang="nb-NO" dirty="0" smtClean="0"/>
          </a:p>
          <a:p>
            <a:r>
              <a:rPr lang="nb-NO" dirty="0" smtClean="0"/>
              <a:t>Dermed fikk oppgraderings spøkelset seg ett spark under beltestedet.</a:t>
            </a:r>
          </a:p>
          <a:p>
            <a:r>
              <a:rPr lang="nb-NO" dirty="0" smtClean="0"/>
              <a:t>Bestemte meg å nedgradere etter hvert. Og solgte p-750 mono </a:t>
            </a:r>
            <a:r>
              <a:rPr lang="nb-NO" dirty="0" smtClean="0"/>
              <a:t>pewerne</a:t>
            </a:r>
            <a:r>
              <a:rPr lang="nb-NO" dirty="0" smtClean="0"/>
              <a:t>.</a:t>
            </a:r>
          </a:p>
          <a:p>
            <a:r>
              <a:rPr lang="nb-NO" dirty="0" smtClean="0"/>
              <a:t>Denne er halvparten. Men kansje like god. Så det ble ikke så veldig langt ned.</a:t>
            </a:r>
            <a:endParaRPr lang="nb-NO"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nb-NO" dirty="0" smtClean="0"/>
              <a:t>Inn i vintage age.</a:t>
            </a:r>
            <a:endParaRPr lang="nb-NO" dirty="0"/>
          </a:p>
        </p:txBody>
      </p:sp>
      <p:pic>
        <p:nvPicPr>
          <p:cNvPr id="4" name="Content Placeholder 3" descr="rs2b-frt.jpg"/>
          <p:cNvPicPr>
            <a:picLocks noGrp="1" noChangeAspect="1"/>
          </p:cNvPicPr>
          <p:nvPr>
            <p:ph idx="1"/>
          </p:nvPr>
        </p:nvPicPr>
        <p:blipFill>
          <a:blip r:embed="rId2" cstate="print"/>
          <a:stretch>
            <a:fillRect/>
          </a:stretch>
        </p:blipFill>
        <p:spPr>
          <a:xfrm>
            <a:off x="6605718" y="692696"/>
            <a:ext cx="2538282" cy="3384377"/>
          </a:xfrm>
        </p:spPr>
      </p:pic>
      <p:pic>
        <p:nvPicPr>
          <p:cNvPr id="5" name="Picture 4" descr="RS_II_A_2.jpg"/>
          <p:cNvPicPr>
            <a:picLocks noChangeAspect="1"/>
          </p:cNvPicPr>
          <p:nvPr/>
        </p:nvPicPr>
        <p:blipFill>
          <a:blip r:embed="rId3" cstate="print"/>
          <a:stretch>
            <a:fillRect/>
          </a:stretch>
        </p:blipFill>
        <p:spPr>
          <a:xfrm>
            <a:off x="0" y="692696"/>
            <a:ext cx="2915816" cy="3367769"/>
          </a:xfrm>
          <a:prstGeom prst="rect">
            <a:avLst/>
          </a:prstGeom>
        </p:spPr>
      </p:pic>
      <p:pic>
        <p:nvPicPr>
          <p:cNvPr id="6" name="Picture 5" descr="RS2B-10.jpg"/>
          <p:cNvPicPr>
            <a:picLocks noChangeAspect="1"/>
          </p:cNvPicPr>
          <p:nvPr/>
        </p:nvPicPr>
        <p:blipFill>
          <a:blip r:embed="rId4" cstate="print"/>
          <a:stretch>
            <a:fillRect/>
          </a:stretch>
        </p:blipFill>
        <p:spPr>
          <a:xfrm>
            <a:off x="2555776" y="692696"/>
            <a:ext cx="4032448" cy="3024336"/>
          </a:xfrm>
          <a:prstGeom prst="rect">
            <a:avLst/>
          </a:prstGeom>
        </p:spPr>
      </p:pic>
      <p:sp>
        <p:nvSpPr>
          <p:cNvPr id="7" name="TextBox 6"/>
          <p:cNvSpPr txBox="1"/>
          <p:nvPr/>
        </p:nvSpPr>
        <p:spPr>
          <a:xfrm>
            <a:off x="0" y="4077072"/>
            <a:ext cx="9144000" cy="2862322"/>
          </a:xfrm>
          <a:prstGeom prst="rect">
            <a:avLst/>
          </a:prstGeom>
          <a:noFill/>
        </p:spPr>
        <p:txBody>
          <a:bodyPr wrap="square" rtlCol="0">
            <a:spAutoFit/>
          </a:bodyPr>
          <a:lstStyle/>
          <a:p>
            <a:r>
              <a:rPr lang="nb-NO" dirty="0" smtClean="0"/>
              <a:t>                      INFINITY. MOD. RS-2B. MK 2. M/ LINJE ROM KORREKSJONS ENHET.</a:t>
            </a:r>
          </a:p>
          <a:p>
            <a:r>
              <a:rPr lang="nb-NO" dirty="0" smtClean="0"/>
              <a:t>Siden jeg nå hadde nådd ett pungt der jeg lenger ikke kunne høre de små forskjeller som utgjør forskjellen helt oppe </a:t>
            </a:r>
            <a:r>
              <a:rPr lang="nb-NO" smtClean="0"/>
              <a:t>i high </a:t>
            </a:r>
            <a:r>
              <a:rPr lang="nb-NO" dirty="0" smtClean="0"/>
              <a:t>end verdenen. Bestemte jeg å kjøpe gamle ting jeg hadde sett å som litt uoppnåelig tidligere.</a:t>
            </a:r>
          </a:p>
          <a:p>
            <a:r>
              <a:rPr lang="nb-NO" dirty="0" smtClean="0"/>
              <a:t>Med litt penger ( til meg naturlighvis ) byttet jeg til med disse mot Swans`ene som jeg egentlig ikke hadde vert helt fornøyd med.</a:t>
            </a:r>
          </a:p>
          <a:p>
            <a:r>
              <a:rPr lang="nb-NO" dirty="0" smtClean="0"/>
              <a:t>Koblet først opp uten eq-boks. Det funket dårlig. Årsaken var at forige eier ikke hadde strømforsynig. Og den måtte jeg bestille fra USA. 15 volt ac. Den var vrien.</a:t>
            </a:r>
          </a:p>
          <a:p>
            <a:r>
              <a:rPr lang="nb-NO" dirty="0" smtClean="0"/>
              <a:t>Å vet du hva !! Jeg koser meg mere med disse her. Ha ha.</a:t>
            </a:r>
          </a:p>
          <a:p>
            <a:r>
              <a:rPr lang="nb-NO" dirty="0" smtClean="0"/>
              <a:t>Det var det så langt. Sikkert noe jeg har glemt. Skal legge det til senere. Ha det.......</a:t>
            </a:r>
            <a:endParaRPr lang="nb-NO"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Radionette Soundmaster 75</a:t>
            </a:r>
            <a:endParaRPr lang="nb-NO" dirty="0"/>
          </a:p>
        </p:txBody>
      </p:sp>
      <p:pic>
        <p:nvPicPr>
          <p:cNvPr id="1026" name="Picture 2" descr="F:\hifi historie II\Soundmaster 50.jpg"/>
          <p:cNvPicPr>
            <a:picLocks noGrp="1" noChangeAspect="1" noChangeArrowheads="1"/>
          </p:cNvPicPr>
          <p:nvPr>
            <p:ph idx="1"/>
          </p:nvPr>
        </p:nvPicPr>
        <p:blipFill>
          <a:blip r:embed="rId2" cstate="print"/>
          <a:srcRect/>
          <a:stretch>
            <a:fillRect/>
          </a:stretch>
        </p:blipFill>
        <p:spPr bwMode="auto">
          <a:xfrm>
            <a:off x="467544" y="1340768"/>
            <a:ext cx="8229600" cy="3297115"/>
          </a:xfrm>
          <a:prstGeom prst="rect">
            <a:avLst/>
          </a:prstGeom>
          <a:noFill/>
        </p:spPr>
      </p:pic>
      <p:sp>
        <p:nvSpPr>
          <p:cNvPr id="5" name="TextBox 4"/>
          <p:cNvSpPr txBox="1"/>
          <p:nvPr/>
        </p:nvSpPr>
        <p:spPr>
          <a:xfrm>
            <a:off x="467544" y="4653136"/>
            <a:ext cx="8208912" cy="2031325"/>
          </a:xfrm>
          <a:prstGeom prst="rect">
            <a:avLst/>
          </a:prstGeom>
          <a:noFill/>
        </p:spPr>
        <p:txBody>
          <a:bodyPr wrap="square" rtlCol="0">
            <a:spAutoFit/>
          </a:bodyPr>
          <a:lstStyle/>
          <a:p>
            <a:r>
              <a:rPr lang="nb-NO" dirty="0" smtClean="0"/>
              <a:t>Tengte det var noe jeg glemte.</a:t>
            </a:r>
          </a:p>
          <a:p>
            <a:r>
              <a:rPr lang="nb-NO" dirty="0" smtClean="0"/>
              <a:t>I B&amp;O Master 1200 tiden. (veldig tidlig hifi) ble denne prøvet i noen mnd. God lyd den gangen da !!. Men veldig svak... Beomaster 1200 inn igjen.</a:t>
            </a:r>
          </a:p>
          <a:p>
            <a:r>
              <a:rPr lang="nb-NO" dirty="0" smtClean="0"/>
              <a:t>Mere en 2 x 37,5 w musikkeffekt ( 5% klirr). 2 x 25 w sinus med mindre en 1% forvrengning.</a:t>
            </a:r>
          </a:p>
          <a:p>
            <a:r>
              <a:rPr lang="nb-NO" smtClean="0"/>
              <a:t>Svære greier ser du.</a:t>
            </a:r>
          </a:p>
          <a:p>
            <a:endParaRPr lang="nb-NO" dirty="0"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Michell</a:t>
            </a:r>
            <a:r>
              <a:rPr lang="en-US" dirty="0" smtClean="0"/>
              <a:t> </a:t>
            </a:r>
            <a:r>
              <a:rPr lang="en-US" dirty="0" err="1" smtClean="0"/>
              <a:t>Gyrodech</a:t>
            </a:r>
            <a:endParaRPr lang="nb-NO" dirty="0"/>
          </a:p>
        </p:txBody>
      </p:sp>
      <p:pic>
        <p:nvPicPr>
          <p:cNvPr id="4" name="Content Placeholder 3" descr="images.jpg"/>
          <p:cNvPicPr>
            <a:picLocks noGrp="1" noChangeAspect="1"/>
          </p:cNvPicPr>
          <p:nvPr>
            <p:ph idx="1"/>
          </p:nvPr>
        </p:nvPicPr>
        <p:blipFill>
          <a:blip r:embed="rId2" cstate="print"/>
          <a:stretch>
            <a:fillRect/>
          </a:stretch>
        </p:blipFill>
        <p:spPr>
          <a:xfrm>
            <a:off x="467544" y="1412775"/>
            <a:ext cx="5616624" cy="4207047"/>
          </a:xfrm>
        </p:spPr>
      </p:pic>
      <p:sp>
        <p:nvSpPr>
          <p:cNvPr id="5" name="TextBox 4"/>
          <p:cNvSpPr txBox="1"/>
          <p:nvPr/>
        </p:nvSpPr>
        <p:spPr>
          <a:xfrm>
            <a:off x="6084168" y="1412776"/>
            <a:ext cx="2880320" cy="2585323"/>
          </a:xfrm>
          <a:prstGeom prst="rect">
            <a:avLst/>
          </a:prstGeom>
          <a:noFill/>
        </p:spPr>
        <p:txBody>
          <a:bodyPr wrap="square" rtlCol="0">
            <a:spAutoFit/>
          </a:bodyPr>
          <a:lstStyle/>
          <a:p>
            <a:r>
              <a:rPr lang="en-US" dirty="0" err="1" smtClean="0"/>
              <a:t>Denne</a:t>
            </a:r>
            <a:r>
              <a:rPr lang="en-US" dirty="0" smtClean="0"/>
              <a:t> </a:t>
            </a:r>
            <a:r>
              <a:rPr lang="en-US" dirty="0" err="1" smtClean="0"/>
              <a:t>kom</a:t>
            </a:r>
            <a:r>
              <a:rPr lang="en-US" dirty="0" smtClean="0"/>
              <a:t> </a:t>
            </a:r>
            <a:r>
              <a:rPr lang="en-US" dirty="0" err="1" smtClean="0"/>
              <a:t>jeg</a:t>
            </a:r>
            <a:r>
              <a:rPr lang="en-US" dirty="0" smtClean="0"/>
              <a:t> </a:t>
            </a:r>
            <a:r>
              <a:rPr lang="en-US" dirty="0" smtClean="0"/>
              <a:t>på. </a:t>
            </a:r>
            <a:r>
              <a:rPr lang="en-US" dirty="0" err="1" smtClean="0"/>
              <a:t>Er</a:t>
            </a:r>
            <a:r>
              <a:rPr lang="en-US" dirty="0" smtClean="0"/>
              <a:t> </a:t>
            </a:r>
            <a:r>
              <a:rPr lang="en-US" dirty="0" err="1" smtClean="0"/>
              <a:t>sikkert</a:t>
            </a:r>
            <a:r>
              <a:rPr lang="en-US" dirty="0" smtClean="0"/>
              <a:t> mere </a:t>
            </a:r>
            <a:r>
              <a:rPr lang="en-US" dirty="0" err="1" smtClean="0"/>
              <a:t>jeg</a:t>
            </a:r>
            <a:r>
              <a:rPr lang="en-US" dirty="0" smtClean="0"/>
              <a:t> </a:t>
            </a:r>
            <a:r>
              <a:rPr lang="en-US" dirty="0" err="1" smtClean="0"/>
              <a:t>har</a:t>
            </a:r>
            <a:r>
              <a:rPr lang="en-US" dirty="0" smtClean="0"/>
              <a:t> </a:t>
            </a:r>
            <a:r>
              <a:rPr lang="en-US" dirty="0" err="1" smtClean="0"/>
              <a:t>glemt</a:t>
            </a:r>
            <a:r>
              <a:rPr lang="en-US" dirty="0" smtClean="0"/>
              <a:t> </a:t>
            </a:r>
            <a:r>
              <a:rPr lang="en-US" dirty="0" err="1" smtClean="0"/>
              <a:t>også</a:t>
            </a:r>
            <a:r>
              <a:rPr lang="en-US" dirty="0" smtClean="0"/>
              <a:t>.</a:t>
            </a:r>
            <a:endParaRPr lang="en-US" dirty="0" smtClean="0"/>
          </a:p>
          <a:p>
            <a:r>
              <a:rPr lang="en-US" dirty="0" smtClean="0"/>
              <a:t>En </a:t>
            </a:r>
            <a:r>
              <a:rPr lang="en-US" dirty="0" err="1" smtClean="0"/>
              <a:t>artig</a:t>
            </a:r>
            <a:r>
              <a:rPr lang="en-US" dirty="0" smtClean="0"/>
              <a:t> </a:t>
            </a:r>
            <a:r>
              <a:rPr lang="en-US" dirty="0" err="1" smtClean="0"/>
              <a:t>platespiller</a:t>
            </a:r>
            <a:r>
              <a:rPr lang="en-US" dirty="0" smtClean="0"/>
              <a:t> med </a:t>
            </a:r>
            <a:r>
              <a:rPr lang="en-US" dirty="0" err="1" smtClean="0"/>
              <a:t>egenkonstruert</a:t>
            </a:r>
            <a:r>
              <a:rPr lang="en-US" dirty="0" smtClean="0"/>
              <a:t> arm.</a:t>
            </a:r>
          </a:p>
          <a:p>
            <a:r>
              <a:rPr lang="en-US" dirty="0" err="1" smtClean="0"/>
              <a:t>Egentlig</a:t>
            </a:r>
            <a:r>
              <a:rPr lang="en-US" dirty="0" smtClean="0"/>
              <a:t> en </a:t>
            </a:r>
            <a:r>
              <a:rPr lang="en-US" dirty="0" err="1" smtClean="0"/>
              <a:t>verdig</a:t>
            </a:r>
            <a:r>
              <a:rPr lang="en-US" dirty="0" smtClean="0"/>
              <a:t> spiller.</a:t>
            </a:r>
          </a:p>
          <a:p>
            <a:r>
              <a:rPr lang="en-US" dirty="0" smtClean="0"/>
              <a:t>Bare </a:t>
            </a:r>
            <a:r>
              <a:rPr lang="en-US" dirty="0" err="1" smtClean="0"/>
              <a:t>synd</a:t>
            </a:r>
            <a:r>
              <a:rPr lang="en-US" dirty="0" smtClean="0"/>
              <a:t> den </a:t>
            </a:r>
            <a:r>
              <a:rPr lang="en-US" dirty="0" err="1" smtClean="0"/>
              <a:t>ikke</a:t>
            </a:r>
            <a:r>
              <a:rPr lang="en-US" dirty="0" smtClean="0"/>
              <a:t> </a:t>
            </a:r>
            <a:r>
              <a:rPr lang="en-US" dirty="0" err="1" smtClean="0"/>
              <a:t>nådde</a:t>
            </a:r>
            <a:r>
              <a:rPr lang="en-US" dirty="0" smtClean="0"/>
              <a:t> </a:t>
            </a:r>
            <a:r>
              <a:rPr lang="en-US" dirty="0" err="1" smtClean="0"/>
              <a:t>opp</a:t>
            </a:r>
            <a:r>
              <a:rPr lang="en-US" dirty="0" smtClean="0"/>
              <a:t> </a:t>
            </a:r>
            <a:r>
              <a:rPr lang="en-US" dirty="0" err="1" smtClean="0"/>
              <a:t>til</a:t>
            </a:r>
            <a:r>
              <a:rPr lang="en-US" dirty="0" smtClean="0"/>
              <a:t> Kenwood 500 </a:t>
            </a:r>
            <a:r>
              <a:rPr lang="en-US" dirty="0" err="1" smtClean="0"/>
              <a:t>spilleren</a:t>
            </a:r>
            <a:r>
              <a:rPr lang="en-US" dirty="0" smtClean="0"/>
              <a:t> med SME series </a:t>
            </a:r>
            <a:r>
              <a:rPr lang="en-US" dirty="0" smtClean="0"/>
              <a:t>5  </a:t>
            </a:r>
            <a:r>
              <a:rPr lang="en-US" dirty="0" err="1" smtClean="0"/>
              <a:t>armen</a:t>
            </a:r>
            <a:r>
              <a:rPr lang="en-US" dirty="0" smtClean="0"/>
              <a:t>…..</a:t>
            </a:r>
            <a:endParaRPr lang="nb-NO"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lstStyle/>
          <a:p>
            <a:r>
              <a:rPr lang="nb-NO" dirty="0" smtClean="0"/>
              <a:t>EN NY VERDEN AV UTSTYR.</a:t>
            </a:r>
            <a:endParaRPr lang="nb-NO" dirty="0"/>
          </a:p>
        </p:txBody>
      </p:sp>
      <p:sp>
        <p:nvSpPr>
          <p:cNvPr id="3" name="Content Placeholder 2"/>
          <p:cNvSpPr>
            <a:spLocks noGrp="1"/>
          </p:cNvSpPr>
          <p:nvPr>
            <p:ph idx="1"/>
          </p:nvPr>
        </p:nvSpPr>
        <p:spPr>
          <a:xfrm>
            <a:off x="395536" y="836712"/>
            <a:ext cx="8229600" cy="4525963"/>
          </a:xfrm>
        </p:spPr>
        <p:txBody>
          <a:bodyPr/>
          <a:lstStyle/>
          <a:p>
            <a:r>
              <a:rPr lang="nb-NO" dirty="0" smtClean="0"/>
              <a:t>Strandberg Elektro åpner høsten 1973.</a:t>
            </a:r>
          </a:p>
          <a:p>
            <a:r>
              <a:rPr lang="nb-NO" dirty="0" smtClean="0"/>
              <a:t>Her kom masse nytt inn i tankene.</a:t>
            </a:r>
          </a:p>
          <a:p>
            <a:r>
              <a:rPr lang="nb-NO" dirty="0" smtClean="0"/>
              <a:t>Quadrofoni ble introdusert, og forkastet. Dermed kunne man ikke lengere avansere med B&amp;O sitt utsyr.</a:t>
            </a:r>
            <a:endParaRPr lang="nb-NO" dirty="0"/>
          </a:p>
        </p:txBody>
      </p:sp>
      <p:pic>
        <p:nvPicPr>
          <p:cNvPr id="4" name="Picture 3" descr="nedlasting (7).jpg"/>
          <p:cNvPicPr>
            <a:picLocks noChangeAspect="1"/>
          </p:cNvPicPr>
          <p:nvPr/>
        </p:nvPicPr>
        <p:blipFill>
          <a:blip r:embed="rId2" cstate="print"/>
          <a:stretch>
            <a:fillRect/>
          </a:stretch>
        </p:blipFill>
        <p:spPr>
          <a:xfrm>
            <a:off x="-1" y="3501008"/>
            <a:ext cx="4619237" cy="3240360"/>
          </a:xfrm>
          <a:prstGeom prst="rect">
            <a:avLst/>
          </a:prstGeom>
        </p:spPr>
      </p:pic>
      <p:sp>
        <p:nvSpPr>
          <p:cNvPr id="5" name="TextBox 4"/>
          <p:cNvSpPr txBox="1"/>
          <p:nvPr/>
        </p:nvSpPr>
        <p:spPr>
          <a:xfrm>
            <a:off x="4644008" y="3573016"/>
            <a:ext cx="4392488" cy="2031325"/>
          </a:xfrm>
          <a:prstGeom prst="rect">
            <a:avLst/>
          </a:prstGeom>
          <a:noFill/>
        </p:spPr>
        <p:txBody>
          <a:bodyPr wrap="square" rtlCol="0">
            <a:spAutoFit/>
          </a:bodyPr>
          <a:lstStyle/>
          <a:p>
            <a:r>
              <a:rPr lang="nb-NO" dirty="0" smtClean="0"/>
              <a:t>Dette systemet. Beosystem 6000.</a:t>
            </a:r>
          </a:p>
          <a:p>
            <a:r>
              <a:rPr lang="nb-NO" dirty="0" smtClean="0"/>
              <a:t>B&amp;O`s nye toppsystem, og i quadrofoni, ble prøvd, veiet og funnet for lett. B&amp;O var på vei inn i  sitt nye element. Design.... Lyd, ja, men ikke vektlagt så mye som vi ønsket oss.</a:t>
            </a:r>
          </a:p>
          <a:p>
            <a:endParaRPr lang="nb-NO" dirty="0" smtClean="0"/>
          </a:p>
          <a:p>
            <a:r>
              <a:rPr lang="nb-NO" dirty="0" smtClean="0"/>
              <a:t>Nå måtte helt nye ting til.</a:t>
            </a:r>
            <a:endParaRPr lang="nb-NO"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78098"/>
          </a:xfrm>
        </p:spPr>
        <p:txBody>
          <a:bodyPr>
            <a:normAutofit/>
          </a:bodyPr>
          <a:lstStyle/>
          <a:p>
            <a:r>
              <a:rPr lang="nb-NO" dirty="0" smtClean="0"/>
              <a:t>FORVIRRINGSTIDEN.</a:t>
            </a:r>
            <a:endParaRPr lang="nb-NO" dirty="0"/>
          </a:p>
        </p:txBody>
      </p:sp>
      <p:pic>
        <p:nvPicPr>
          <p:cNvPr id="4" name="Content Placeholder 3" descr="184245-ar3a_improved_pair.jpg"/>
          <p:cNvPicPr>
            <a:picLocks noGrp="1" noChangeAspect="1"/>
          </p:cNvPicPr>
          <p:nvPr>
            <p:ph idx="1"/>
          </p:nvPr>
        </p:nvPicPr>
        <p:blipFill>
          <a:blip r:embed="rId2" cstate="print"/>
          <a:stretch>
            <a:fillRect/>
          </a:stretch>
        </p:blipFill>
        <p:spPr>
          <a:xfrm>
            <a:off x="0" y="764704"/>
            <a:ext cx="4067945" cy="3050959"/>
          </a:xfrm>
        </p:spPr>
      </p:pic>
      <p:pic>
        <p:nvPicPr>
          <p:cNvPr id="5" name="Picture 4" descr="439342-ar3a_improved.jpg"/>
          <p:cNvPicPr>
            <a:picLocks noChangeAspect="1"/>
          </p:cNvPicPr>
          <p:nvPr/>
        </p:nvPicPr>
        <p:blipFill>
          <a:blip r:embed="rId3" cstate="print"/>
          <a:stretch>
            <a:fillRect/>
          </a:stretch>
        </p:blipFill>
        <p:spPr>
          <a:xfrm>
            <a:off x="0" y="3789040"/>
            <a:ext cx="4091947" cy="3068960"/>
          </a:xfrm>
          <a:prstGeom prst="rect">
            <a:avLst/>
          </a:prstGeom>
        </p:spPr>
      </p:pic>
      <p:sp>
        <p:nvSpPr>
          <p:cNvPr id="6" name="TextBox 5"/>
          <p:cNvSpPr txBox="1"/>
          <p:nvPr/>
        </p:nvSpPr>
        <p:spPr>
          <a:xfrm>
            <a:off x="4067944" y="764704"/>
            <a:ext cx="4824536" cy="4524315"/>
          </a:xfrm>
          <a:prstGeom prst="rect">
            <a:avLst/>
          </a:prstGeom>
          <a:noFill/>
        </p:spPr>
        <p:txBody>
          <a:bodyPr wrap="square" rtlCol="0">
            <a:spAutoFit/>
          </a:bodyPr>
          <a:lstStyle/>
          <a:p>
            <a:r>
              <a:rPr lang="nb-NO" dirty="0" smtClean="0"/>
              <a:t>Første virkelige hi-fi produkt innkjøpt.</a:t>
            </a:r>
          </a:p>
          <a:p>
            <a:r>
              <a:rPr lang="nb-NO" dirty="0" smtClean="0"/>
              <a:t>AR sin legendariske mod. 3.</a:t>
            </a:r>
          </a:p>
          <a:p>
            <a:r>
              <a:rPr lang="nb-NO" dirty="0" smtClean="0"/>
              <a:t>Her i sin siste utførelse, 3A Improved.</a:t>
            </a:r>
          </a:p>
          <a:p>
            <a:r>
              <a:rPr lang="nb-NO" dirty="0" smtClean="0"/>
              <a:t>Ur trykkhammer høytaleren i siste verson.</a:t>
            </a:r>
          </a:p>
          <a:p>
            <a:r>
              <a:rPr lang="nb-NO" dirty="0" smtClean="0"/>
              <a:t>Ny data norm ble også standard. RMS normen.</a:t>
            </a:r>
          </a:p>
          <a:p>
            <a:r>
              <a:rPr lang="nb-NO" dirty="0" smtClean="0"/>
              <a:t>Borte var den gamle og dårlige DIN- normen</a:t>
            </a:r>
          </a:p>
          <a:p>
            <a:r>
              <a:rPr lang="nb-NO" dirty="0" smtClean="0"/>
              <a:t>12 tom bass, 2,5 tom mellemtone og ¾ tom super diskant.</a:t>
            </a:r>
          </a:p>
          <a:p>
            <a:r>
              <a:rPr lang="nb-NO" dirty="0" smtClean="0"/>
              <a:t>4 ohm</a:t>
            </a:r>
          </a:p>
          <a:p>
            <a:r>
              <a:rPr lang="nb-NO" dirty="0" smtClean="0"/>
              <a:t>Svimlende 100 w rms maks, med ”jo større forsterke, jo bedre” i følge Acustic Research sine</a:t>
            </a:r>
          </a:p>
          <a:p>
            <a:r>
              <a:rPr lang="nb-NO" dirty="0" smtClean="0"/>
              <a:t>Teknikkere.</a:t>
            </a:r>
          </a:p>
          <a:p>
            <a:r>
              <a:rPr lang="nb-NO" dirty="0" smtClean="0"/>
              <a:t>Frekvensområde : 20-20 000 +/- endel db.</a:t>
            </a:r>
          </a:p>
          <a:p>
            <a:r>
              <a:rPr lang="nb-NO" dirty="0" smtClean="0"/>
              <a:t>For en gjengivelse.</a:t>
            </a:r>
          </a:p>
          <a:p>
            <a:r>
              <a:rPr lang="nb-NO" dirty="0" smtClean="0"/>
              <a:t>Men akk. Beomaster 4000 ble nå aaaalt for svak.</a:t>
            </a:r>
          </a:p>
          <a:p>
            <a:r>
              <a:rPr lang="nb-NO" dirty="0" smtClean="0"/>
              <a:t>So... Whats new on the market.</a:t>
            </a:r>
            <a:endParaRPr lang="nb-NO" dirty="0"/>
          </a:p>
        </p:txBody>
      </p:sp>
      <p:pic>
        <p:nvPicPr>
          <p:cNvPr id="7" name="Picture 6" descr="202.jpg"/>
          <p:cNvPicPr>
            <a:picLocks noChangeAspect="1"/>
          </p:cNvPicPr>
          <p:nvPr/>
        </p:nvPicPr>
        <p:blipFill>
          <a:blip r:embed="rId4" cstate="print"/>
          <a:stretch>
            <a:fillRect/>
          </a:stretch>
        </p:blipFill>
        <p:spPr>
          <a:xfrm>
            <a:off x="8100392" y="6237312"/>
            <a:ext cx="901874" cy="505049"/>
          </a:xfrm>
          <a:prstGeom prst="rect">
            <a:avLst/>
          </a:prstGeom>
        </p:spPr>
      </p:pic>
      <p:cxnSp>
        <p:nvCxnSpPr>
          <p:cNvPr id="9" name="Straight Arrow Connector 8"/>
          <p:cNvCxnSpPr/>
          <p:nvPr/>
        </p:nvCxnSpPr>
        <p:spPr>
          <a:xfrm>
            <a:off x="7380312" y="5517232"/>
            <a:ext cx="36004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2144</TotalTime>
  <Words>8463</Words>
  <Application>Microsoft Office PowerPoint</Application>
  <PresentationFormat>On-screen Show (4:3)</PresentationFormat>
  <Paragraphs>674</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Hi-FI HISTORIE</vt:lpstr>
      <vt:lpstr>I begynnelsen var....</vt:lpstr>
      <vt:lpstr>Neste ble STEREO. Oi oi</vt:lpstr>
      <vt:lpstr>Så... Ja da var vi vel igang.</vt:lpstr>
      <vt:lpstr>BANG &amp; OLUFSEN. B&amp;O</vt:lpstr>
      <vt:lpstr>NYTT TOPPSYSTEM FRA B&amp;O</vt:lpstr>
      <vt:lpstr>B&amp;O VIDERE.</vt:lpstr>
      <vt:lpstr>EN NY VERDEN AV UTSTYR.</vt:lpstr>
      <vt:lpstr>FORVIRRINGSTIDEN.</vt:lpstr>
      <vt:lpstr>ACCUPHASE.</vt:lpstr>
      <vt:lpstr>.</vt:lpstr>
      <vt:lpstr>OPPGRADERINGS SPØKELSET...</vt:lpstr>
      <vt:lpstr>DISSE BARE MÅTTE HA BEDRE ELEKTRONIKK</vt:lpstr>
      <vt:lpstr>EQUALIZER MÅ TIL.</vt:lpstr>
      <vt:lpstr>Hele preamp delen</vt:lpstr>
      <vt:lpstr>Prøv ut aaalt.</vt:lpstr>
      <vt:lpstr>PRØV UT AAALT.</vt:lpstr>
      <vt:lpstr>Prøv ut aaalt.</vt:lpstr>
      <vt:lpstr>Prøv ut aaalt.</vt:lpstr>
      <vt:lpstr>Prøv ut aaalt.</vt:lpstr>
      <vt:lpstr>Prøv ut aaalt.</vt:lpstr>
      <vt:lpstr>OG. ALT MÅ JO BYTTES UT.</vt:lpstr>
      <vt:lpstr>DEN STØRSTE LEGENDEN....</vt:lpstr>
      <vt:lpstr>JBL. PARAGON.</vt:lpstr>
      <vt:lpstr>LEGENDER SOM PRØVES.</vt:lpstr>
      <vt:lpstr>MAN MÅ HA MERE !!</vt:lpstr>
      <vt:lpstr>UTFLYTTING OG NY START.</vt:lpstr>
      <vt:lpstr>AHH. I GANG IGJEN.</vt:lpstr>
      <vt:lpstr>INFINITY QUANTUM II</vt:lpstr>
      <vt:lpstr>OPP OG OPP IGJEN.</vt:lpstr>
      <vt:lpstr>LYDKILDE.</vt:lpstr>
      <vt:lpstr>POWER !!</vt:lpstr>
      <vt:lpstr>MASSE UTPRØVING.</vt:lpstr>
      <vt:lpstr>MASSE UTPRØVING.</vt:lpstr>
      <vt:lpstr>LEGENDEN.</vt:lpstr>
      <vt:lpstr>MASSE UTPRØVING.</vt:lpstr>
      <vt:lpstr>OG MERE UTPRØVING.</vt:lpstr>
      <vt:lpstr>ANDRE KJØP OGSÅ...</vt:lpstr>
      <vt:lpstr>VIDERE OG V........</vt:lpstr>
      <vt:lpstr>QUADRAL HØYTALERE.</vt:lpstr>
      <vt:lpstr>OG ATTER VIDERE...</vt:lpstr>
      <vt:lpstr>HJEM IGJEN.</vt:lpstr>
      <vt:lpstr>BUTIKKTIDEN BEGYNNER.</vt:lpstr>
      <vt:lpstr>BUTIKKTIDEN 2.</vt:lpstr>
      <vt:lpstr>LITT LURT HER.</vt:lpstr>
      <vt:lpstr>BUTIKKTIDEN 3.</vt:lpstr>
      <vt:lpstr>BUTIKK PÅ BØLEVEIEN.</vt:lpstr>
      <vt:lpstr>QUADRAL IMPORT TIDEN.</vt:lpstr>
      <vt:lpstr>QUADRAL IMPORT TIDEN 2.</vt:lpstr>
      <vt:lpstr>ETTER QUADRAL IMPORT </vt:lpstr>
      <vt:lpstr>ETTER QUADRAL  IMPORT.</vt:lpstr>
      <vt:lpstr>TITAN. AHHHH.</vt:lpstr>
      <vt:lpstr>LYDKILDE MED STOR L.</vt:lpstr>
      <vt:lpstr>SENTER OG SURROUND HØYT.</vt:lpstr>
      <vt:lpstr>ANDRE PRODUKTER ..IGJEN.</vt:lpstr>
      <vt:lpstr>LÅNT AV KJELL NYGÅRD.</vt:lpstr>
      <vt:lpstr>ANDRE HØYTALERE.</vt:lpstr>
      <vt:lpstr>TITAN MK. V.</vt:lpstr>
      <vt:lpstr>MOT NYE HØYDER.</vt:lpstr>
      <vt:lpstr>SURROUND POWER.</vt:lpstr>
      <vt:lpstr>NY IMPORT. PERREAUX.</vt:lpstr>
      <vt:lpstr>NED, OG OPP IGJEN.</vt:lpstr>
      <vt:lpstr>Måtte ha ny dvd spiller</vt:lpstr>
      <vt:lpstr>Enlightened Audio (EAD) T1000 CD Transport </vt:lpstr>
      <vt:lpstr>NY GENERASJON PROJEKTOR</vt:lpstr>
      <vt:lpstr>SUBB..</vt:lpstr>
      <vt:lpstr>ATTER MERE Å PRØVE.</vt:lpstr>
      <vt:lpstr>BYTTE. DET VAR NOE NYTT.</vt:lpstr>
      <vt:lpstr>            DET ENDELIGE VALG</vt:lpstr>
      <vt:lpstr>Musikk i utestuen.</vt:lpstr>
      <vt:lpstr>NYE KOSTER.</vt:lpstr>
      <vt:lpstr>ÅRSAK TIL NYE KOSTER.</vt:lpstr>
      <vt:lpstr>ØRESUS. OG NEDTUR</vt:lpstr>
      <vt:lpstr>Inn i vintage age.</vt:lpstr>
      <vt:lpstr>Radionette Soundmaster 75</vt:lpstr>
      <vt:lpstr>Michell Gyrodech</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Hi-FI HISTORIE</dc:title>
  <dc:creator>Runar Aas</dc:creator>
  <cp:lastModifiedBy>Runar Aas</cp:lastModifiedBy>
  <cp:revision>251</cp:revision>
  <dcterms:created xsi:type="dcterms:W3CDTF">2015-08-03T13:45:13Z</dcterms:created>
  <dcterms:modified xsi:type="dcterms:W3CDTF">2016-02-06T10:31:26Z</dcterms:modified>
</cp:coreProperties>
</file>